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jp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6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717"/>
  </p:normalViewPr>
  <p:slideViewPr>
    <p:cSldViewPr snapToGrid="0" snapToObjects="1">
      <p:cViewPr varScale="1">
        <p:scale>
          <a:sx n="100" d="100"/>
          <a:sy n="100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2000" b="1" i="0" u="none" strike="noStrike">
                <a:solidFill>
                  <a:srgbClr val="292934"/>
                </a:solidFill>
                <a:effectLst/>
                <a:latin typeface="Arial"/>
              </a:defRPr>
            </a:pPr>
            <a:r>
              <a:rPr lang="en-US" sz="2000" b="1" i="0" u="none" strike="noStrike">
                <a:solidFill>
                  <a:srgbClr val="292934"/>
                </a:solidFill>
                <a:effectLst/>
                <a:latin typeface="Arial"/>
              </a:rPr>
              <a:t>Other Methods Used to Disseminate Public Alerts</a:t>
            </a:r>
          </a:p>
        </c:rich>
      </c:tx>
      <c:layout>
        <c:manualLayout>
          <c:xMode val="edge"/>
          <c:yMode val="edge"/>
          <c:x val="0.18523"/>
          <c:y val="0.005"/>
          <c:w val="0.629541"/>
          <c:h val="0.13664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470649"/>
          <c:y val="0.13664"/>
          <c:w val="0.497881"/>
          <c:h val="0.791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bg2"/>
            </a:solidFill>
            <a:ln w="9525" cap="flat">
              <a:solidFill>
                <a:schemeClr val="accent1"/>
              </a:solidFill>
              <a:prstDash val="solid"/>
              <a:beve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Accessible subscription-based message</c:v>
                </c:pt>
                <c:pt idx="1">
                  <c:v>Other</c:v>
                </c:pt>
                <c:pt idx="2">
                  <c:v>Loudspeaker</c:v>
                </c:pt>
                <c:pt idx="3">
                  <c:v>Apps on Smart phone</c:v>
                </c:pt>
                <c:pt idx="4">
                  <c:v>Word of mouth</c:v>
                </c:pt>
                <c:pt idx="5">
                  <c:v>Email</c:v>
                </c:pt>
                <c:pt idx="6">
                  <c:v>Sirens</c:v>
                </c:pt>
                <c:pt idx="7">
                  <c:v>Landline phone call</c:v>
                </c:pt>
                <c:pt idx="8">
                  <c:v>Subscription-based emergency messages</c:v>
                </c:pt>
                <c:pt idx="9">
                  <c:v>Television</c:v>
                </c:pt>
                <c:pt idx="10">
                  <c:v>Radio</c:v>
                </c:pt>
                <c:pt idx="11">
                  <c:v>Websites</c:v>
                </c:pt>
                <c:pt idx="12">
                  <c:v>Social Media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0.0714</c:v>
                </c:pt>
                <c:pt idx="1">
                  <c:v>0.103</c:v>
                </c:pt>
                <c:pt idx="2">
                  <c:v>0.1984</c:v>
                </c:pt>
                <c:pt idx="3">
                  <c:v>0.254</c:v>
                </c:pt>
                <c:pt idx="4">
                  <c:v>0.5238</c:v>
                </c:pt>
                <c:pt idx="5">
                  <c:v>0.6032</c:v>
                </c:pt>
                <c:pt idx="6">
                  <c:v>0.627</c:v>
                </c:pt>
                <c:pt idx="7">
                  <c:v>0.6429</c:v>
                </c:pt>
                <c:pt idx="8">
                  <c:v>0.6984</c:v>
                </c:pt>
                <c:pt idx="9">
                  <c:v>0.7063</c:v>
                </c:pt>
                <c:pt idx="10">
                  <c:v>0.746</c:v>
                </c:pt>
                <c:pt idx="11">
                  <c:v>0.7778</c:v>
                </c:pt>
                <c:pt idx="12">
                  <c:v>0.8889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832912"/>
        <c:axId val="123740304"/>
      </c:barChart>
      <c:catAx>
        <c:axId val="123832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292934"/>
                </a:solidFill>
                <a:effectLst/>
                <a:latin typeface="Arial"/>
              </a:defRPr>
            </a:pPr>
            <a:endParaRPr lang="en-US"/>
          </a:p>
        </c:txPr>
        <c:crossAx val="123740304"/>
        <c:crosses val="autoZero"/>
        <c:auto val="1"/>
        <c:lblAlgn val="ctr"/>
        <c:lblOffset val="100"/>
        <c:noMultiLvlLbl val="1"/>
      </c:catAx>
      <c:valAx>
        <c:axId val="123740304"/>
        <c:scaling>
          <c:orientation val="minMax"/>
          <c:max val="1.0"/>
        </c:scaling>
        <c:delete val="0"/>
        <c:axPos val="t"/>
        <c:majorGridlines>
          <c:spPr>
            <a:ln w="12700" cap="flat">
              <a:solidFill>
                <a:srgbClr val="DCDCE3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292934"/>
                </a:solidFill>
                <a:effectLst/>
                <a:latin typeface="Arial"/>
              </a:defRPr>
            </a:pPr>
            <a:endParaRPr lang="en-US"/>
          </a:p>
        </c:txPr>
        <c:crossAx val="123832912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 w="26425" cap="flat">
      <a:noFill/>
      <a:prstDash val="solid"/>
      <a:beve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7A5A-2D38-264B-9E65-9DD7DAEAE09E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8E298-4A13-6E43-BB59-BC5AD2790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E298-4A13-6E43-BB59-BC5AD27901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E2DB-EE7E-DF49-9649-16EFAB0893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– most believed if coming from a mixed set of persons, people have different views on what is credible or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90CE-BF8E-4043-8A41-6057F7F8F9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– be honest</a:t>
            </a:r>
            <a:r>
              <a:rPr lang="en-US" baseline="0" dirty="0" smtClean="0"/>
              <a:t> and open with the public about the hazard enhances accuracy </a:t>
            </a:r>
          </a:p>
          <a:p>
            <a:r>
              <a:rPr lang="en-US" baseline="0" dirty="0" smtClean="0"/>
              <a:t>Certainty – If low probability or ambiguous situation should be stated with certainty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90CE-BF8E-4043-8A41-6057F7F8F9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CF398-1F6E-BA42-B776-D0EF3AD810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6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5D52-DBAE-3646-90CC-3C23BDE83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49-A628-FB49-AD58-911E7E210D54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CC66-971C-E543-8DB3-B3CE0D9202DE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CC66-971C-E543-8DB3-B3CE0D9202DE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CC66-971C-E543-8DB3-B3CE0D9202DE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CC66-971C-E543-8DB3-B3CE0D9202DE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CC66-971C-E543-8DB3-B3CE0D9202DE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BD47-4BA8-E34F-ACAF-16FA972C9092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9550-2B8E-7040-8CBD-D534030D6615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C7A8-B85E-4846-B09B-A741FF30383B}" type="datetime1">
              <a:rPr lang="en-US" smtClean="0"/>
              <a:t>11/14/17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7342-72F6-1645-8DAA-F1232FEF5A8A}" type="datetime1">
              <a:rPr lang="en-US" smtClean="0"/>
              <a:t>11/14/17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32A6-B323-BF47-B8FF-B704C237B1CC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9DE8-7502-3648-9F34-C64FE5EC0E64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B18-CF73-3941-B4DD-7953F68BDF9F}" type="datetime1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F0FD-2CB4-294A-ACAF-8F083A4C89B0}" type="datetime1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2DC0-F472-9549-863C-63D49F91A372}" type="datetime1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85F8-6A4B-DF44-89A1-F35957089422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35A-06D9-E240-8710-FB03BBA937AD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CC66-971C-E543-8DB3-B3CE0D9202DE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83AF74-F2DC-964A-802F-6835F760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8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  <p:sldLayoutId id="2147484580" r:id="rId13"/>
    <p:sldLayoutId id="2147484581" r:id="rId14"/>
    <p:sldLayoutId id="2147484582" r:id="rId15"/>
    <p:sldLayoutId id="2147484583" r:id="rId16"/>
    <p:sldLayoutId id="2147484584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ved=0ahUKEwiJz9zrr5bUAhWb0YMKHenRAaAQjRwIBw&amp;url=http://www.worldatlas.com/articles/most-popular-social-media-networks-in-the-world.html&amp;psig=AFQjCNGMTZmUzLxYbqyq5_ZctKw5t4UxAg&amp;ust=1496190906847582" TargetMode="Externa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jbhL-x5ZjUAhVG2oMKHbYqCLQQjRwIBw&amp;url=https://backlothelp.netflix.com/hc/en-us/categories/202282037-SPECIFICATIONS-GUIDES&amp;psig=AFQjCNG8jXM-X67kJTBw1zQyeegIp4IaBg&amp;ust=1496274049544704" TargetMode="External"/><Relationship Id="rId4" Type="http://schemas.openxmlformats.org/officeDocument/2006/relationships/image" Target="../media/image28.png"/><Relationship Id="rId5" Type="http://schemas.openxmlformats.org/officeDocument/2006/relationships/hyperlink" Target="https://www.google.com/url?sa=i&amp;rct=j&amp;q=&amp;esrc=s&amp;source=images&amp;cd=&amp;ved=0ahUKEwi35qDr5ZjUAhVn44MKHd9IBGcQjRwIBw&amp;url=https://techcrunch.com/topic/product/amazon-prime/&amp;psig=AFQjCNFM2c0x6UgGDd3UN7-2lg2z1YXKxA&amp;ust=1496274092862894" TargetMode="External"/><Relationship Id="rId6" Type="http://schemas.openxmlformats.org/officeDocument/2006/relationships/image" Target="../media/image29.png"/><Relationship Id="rId7" Type="http://schemas.openxmlformats.org/officeDocument/2006/relationships/hyperlink" Target="https://www.google.com/url?sa=i&amp;rct=j&amp;q=&amp;esrc=s&amp;source=images&amp;cd=&amp;ved=0ahUKEwjP7aOT5pjUAhVL0oMKHQ7PCvQQjRwIBw&amp;url=http://blog.hulu.com/2014/10/28/hulu-viacom-expansion/&amp;psig=AFQjCNGQId56tUrUu2Pz0ILyiGFCkH0VwA&amp;ust=1496274264772048" TargetMode="External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www.google.com/url?sa=i&amp;rct=j&amp;q=&amp;esrc=s&amp;source=images&amp;cd=&amp;ved=0ahUKEwjq97bUsJbUAhUn0YMKHdWFA48QjRwIBw&amp;url=https://blog.angelmd.co/twitter-starter-kit/&amp;psig=AFQjCNHaDAv4UnBk80ZK1Vjo92qm6jXSxQ&amp;ust=1496191129393211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www.google.com/url?sa=i&amp;rct=j&amp;q=&amp;esrc=s&amp;source=images&amp;cd=&amp;ved=0ahUKEwjS09SUsJbUAhWpx4MKHa1SCgEQjRwIBw&amp;url=http://www.kellogg.edu/helpdesk/student/email/&amp;psig=AFQjCNElBbLTg2bAb4aEj3kopnorCFYRWw&amp;ust=149619105242886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Communications and Vulnerability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DeeDee Bennett, Ph.D.</a:t>
            </a:r>
          </a:p>
          <a:p>
            <a:r>
              <a:rPr lang="en-US" dirty="0" smtClean="0"/>
              <a:t>Assistant Professor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5650033"/>
            <a:ext cx="27686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568" y="686136"/>
            <a:ext cx="8911687" cy="930824"/>
          </a:xfrm>
        </p:spPr>
        <p:txBody>
          <a:bodyPr/>
          <a:lstStyle/>
          <a:p>
            <a:r>
              <a:rPr lang="en-US" b="1" dirty="0"/>
              <a:t>Technology and Warning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316" y="2348733"/>
            <a:ext cx="252212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65% </a:t>
            </a:r>
            <a:r>
              <a:rPr lang="en-US" sz="2000" dirty="0" smtClean="0"/>
              <a:t>use cell phone</a:t>
            </a:r>
          </a:p>
          <a:p>
            <a:r>
              <a:rPr lang="en-US" sz="2000" dirty="0" smtClean="0"/>
              <a:t> to access the</a:t>
            </a:r>
          </a:p>
          <a:p>
            <a:r>
              <a:rPr lang="en-US" sz="2000" dirty="0" smtClean="0"/>
              <a:t> Internet</a:t>
            </a:r>
          </a:p>
          <a:p>
            <a:r>
              <a:rPr lang="en-US" sz="1400" dirty="0" smtClean="0"/>
              <a:t> (pew research, 2015)</a:t>
            </a:r>
            <a:endParaRPr lang="en-US" sz="1400" dirty="0"/>
          </a:p>
        </p:txBody>
      </p:sp>
      <p:pic>
        <p:nvPicPr>
          <p:cNvPr id="6" name="74A75905-8D4C-4BC9-94B7-49A1D5901D0F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1033" y="1748688"/>
            <a:ext cx="2906758" cy="205655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8475282" y="1677599"/>
            <a:ext cx="2965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45% use cell phone to access social media platforms </a:t>
            </a:r>
          </a:p>
          <a:p>
            <a:endParaRPr lang="en-US" sz="2400" dirty="0" smtClean="0"/>
          </a:p>
          <a:p>
            <a:r>
              <a:rPr lang="en-US" sz="2400" dirty="0" smtClean="0"/>
              <a:t>43% live in cellphone-only households </a:t>
            </a:r>
          </a:p>
          <a:p>
            <a:r>
              <a:rPr lang="en-US" sz="1600" dirty="0" smtClean="0"/>
              <a:t>(pew </a:t>
            </a:r>
            <a:r>
              <a:rPr lang="en-US" sz="1600" dirty="0"/>
              <a:t>research, 2015)</a:t>
            </a:r>
          </a:p>
        </p:txBody>
      </p:sp>
      <p:pic>
        <p:nvPicPr>
          <p:cNvPr id="8" name="7BE9A962-D9C1-42F2-B51C-D07B6EDAC580-L0-001.pn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7598635" y="4911920"/>
            <a:ext cx="2143961" cy="182236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4969807" y="5625875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social media posts link to websites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3" y="4016150"/>
            <a:ext cx="2838450" cy="1609725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10800000" flipV="1">
            <a:off x="3699817" y="2760245"/>
            <a:ext cx="685612" cy="1245220"/>
          </a:xfrm>
          <a:prstGeom prst="curvedConnector2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7598112" y="3404725"/>
            <a:ext cx="832223" cy="827419"/>
          </a:xfrm>
          <a:prstGeom prst="curvedConnector2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4242093" y="5132492"/>
            <a:ext cx="3305698" cy="370718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 descr="Screen Shot 2015-10-01 at 11.48.07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r="-546"/>
          <a:stretch/>
        </p:blipFill>
        <p:spPr>
          <a:xfrm>
            <a:off x="4824371" y="1248714"/>
            <a:ext cx="4024658" cy="55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 in Warning Process</a:t>
            </a:r>
            <a:endParaRPr lang="en-US" b="1" dirty="0"/>
          </a:p>
        </p:txBody>
      </p:sp>
      <p:pic>
        <p:nvPicPr>
          <p:cNvPr id="4" name="image10.png" descr="Image showing how information has evolved from a linear one-way, controlled communications with the public as passive recipients &#10;&#10;To multiple, two-way streams of communication with the public as active participants&#10;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046538" y="2133600"/>
            <a:ext cx="6000750" cy="3778250"/>
          </a:xfrm>
          <a:prstGeom prst="rect">
            <a:avLst/>
          </a:prstGeom>
          <a:ln w="12700">
            <a:miter lim="400000"/>
          </a:ln>
          <a:effectLst>
            <a:outerShdw blurRad="12700" dist="35921" dir="2700000" rotWithShape="0">
              <a:srgbClr val="F3F2DC"/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9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925" y="577549"/>
            <a:ext cx="8911687" cy="785590"/>
          </a:xfrm>
        </p:spPr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r>
              <a:rPr lang="en-US" sz="3200" b="1" dirty="0"/>
              <a:t>Public Response </a:t>
            </a:r>
            <a:endParaRPr lang="en-US" sz="3200" b="1" dirty="0" smtClean="0"/>
          </a:p>
          <a:p>
            <a:pPr marL="1428750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Hear </a:t>
            </a:r>
            <a:r>
              <a:rPr lang="en-US" sz="2800" dirty="0"/>
              <a:t>Message</a:t>
            </a:r>
          </a:p>
          <a:p>
            <a:pPr marL="1428750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Believe Message</a:t>
            </a:r>
          </a:p>
          <a:p>
            <a:pPr marL="1428750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Respond PROPERLY to Message (if yes, protective action)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1" y="624110"/>
            <a:ext cx="9815512" cy="734790"/>
          </a:xfrm>
        </p:spPr>
        <p:txBody>
          <a:bodyPr>
            <a:normAutofit/>
          </a:bodyPr>
          <a:lstStyle/>
          <a:p>
            <a:r>
              <a:rPr lang="en-US" b="1" dirty="0" smtClean="0"/>
              <a:t>Influencing Response from Public </a:t>
            </a:r>
            <a:r>
              <a:rPr lang="en-US" sz="1778" dirty="0"/>
              <a:t>(</a:t>
            </a:r>
            <a:r>
              <a:rPr lang="en-US" sz="1778" dirty="0" err="1" smtClean="0"/>
              <a:t>Mileti</a:t>
            </a:r>
            <a:r>
              <a:rPr lang="en-US" sz="1778" dirty="0" smtClean="0"/>
              <a:t> &amp; Peek 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of the information </a:t>
            </a:r>
          </a:p>
          <a:p>
            <a:pPr lvl="1"/>
            <a:r>
              <a:rPr lang="en-US" dirty="0" smtClean="0"/>
              <a:t>Credibility </a:t>
            </a:r>
          </a:p>
          <a:p>
            <a:pPr lvl="1"/>
            <a:r>
              <a:rPr lang="en-US" dirty="0" smtClean="0"/>
              <a:t>Reliable </a:t>
            </a:r>
          </a:p>
          <a:p>
            <a:pPr lvl="1"/>
            <a:r>
              <a:rPr lang="en-US" dirty="0" smtClean="0"/>
              <a:t>Who do you deem credible? </a:t>
            </a:r>
          </a:p>
          <a:p>
            <a:pPr lvl="2"/>
            <a:r>
              <a:rPr lang="en-US" dirty="0" smtClean="0"/>
              <a:t>Government official? FEMA? Scientists? University?</a:t>
            </a:r>
          </a:p>
          <a:p>
            <a:r>
              <a:rPr lang="en-US" dirty="0" smtClean="0"/>
              <a:t>Message Consistency</a:t>
            </a:r>
          </a:p>
          <a:p>
            <a:pPr lvl="1"/>
            <a:r>
              <a:rPr lang="en-US" dirty="0" smtClean="0"/>
              <a:t>Inconsistent information can lead to confusion</a:t>
            </a:r>
          </a:p>
          <a:p>
            <a:pPr lvl="1"/>
            <a:r>
              <a:rPr lang="en-US" dirty="0" smtClean="0"/>
              <a:t>Inconsistent tone can lead to misunderstanding or non belief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64" y="1909014"/>
            <a:ext cx="4006704" cy="17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7200" y="624110"/>
            <a:ext cx="10071099" cy="823690"/>
          </a:xfrm>
        </p:spPr>
        <p:txBody>
          <a:bodyPr>
            <a:normAutofit/>
          </a:bodyPr>
          <a:lstStyle/>
          <a:p>
            <a:r>
              <a:rPr lang="en-US" b="1" dirty="0" smtClean="0"/>
              <a:t>Influencing Response from </a:t>
            </a:r>
            <a:r>
              <a:rPr lang="en-US" b="1" dirty="0"/>
              <a:t>Public </a:t>
            </a:r>
            <a:r>
              <a:rPr lang="en-US" sz="2000" dirty="0"/>
              <a:t>(</a:t>
            </a:r>
            <a:r>
              <a:rPr lang="en-US" sz="2000" dirty="0" err="1"/>
              <a:t>Mileti</a:t>
            </a:r>
            <a:r>
              <a:rPr lang="en-US" sz="2000" dirty="0"/>
              <a:t> &amp; Peek 2000)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00250"/>
            <a:ext cx="10242868" cy="4457700"/>
          </a:xfrm>
        </p:spPr>
        <p:txBody>
          <a:bodyPr>
            <a:normAutofit/>
          </a:bodyPr>
          <a:lstStyle/>
          <a:p>
            <a:r>
              <a:rPr lang="en-US" dirty="0" smtClean="0"/>
              <a:t>Accuracy </a:t>
            </a:r>
          </a:p>
          <a:p>
            <a:pPr lvl="1"/>
            <a:r>
              <a:rPr lang="en-US" dirty="0" smtClean="0"/>
              <a:t>Contents of message should include:</a:t>
            </a:r>
          </a:p>
          <a:p>
            <a:pPr lvl="2"/>
            <a:r>
              <a:rPr lang="en-US" dirty="0" smtClean="0"/>
              <a:t>Location of the risk </a:t>
            </a:r>
          </a:p>
          <a:p>
            <a:pPr lvl="2"/>
            <a:r>
              <a:rPr lang="en-US" dirty="0" smtClean="0"/>
              <a:t>Information on the risk </a:t>
            </a:r>
          </a:p>
          <a:p>
            <a:pPr lvl="2"/>
            <a:r>
              <a:rPr lang="en-US" dirty="0" smtClean="0"/>
              <a:t>What to do</a:t>
            </a:r>
          </a:p>
          <a:p>
            <a:r>
              <a:rPr lang="en-US" dirty="0" smtClean="0"/>
              <a:t>Clarity </a:t>
            </a:r>
          </a:p>
          <a:p>
            <a:pPr lvl="1"/>
            <a:r>
              <a:rPr lang="en-US" dirty="0" smtClean="0"/>
              <a:t>Worded clearly </a:t>
            </a:r>
          </a:p>
          <a:p>
            <a:pPr lvl="1"/>
            <a:r>
              <a:rPr lang="en-US" dirty="0" smtClean="0"/>
              <a:t>Simple language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925" y="590249"/>
            <a:ext cx="8911687" cy="760190"/>
          </a:xfrm>
        </p:spPr>
        <p:txBody>
          <a:bodyPr/>
          <a:lstStyle/>
          <a:p>
            <a:r>
              <a:rPr lang="en-US" b="1" dirty="0" smtClean="0"/>
              <a:t>Mobile Phones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Apps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Cell Broadcast Technology </a:t>
            </a:r>
          </a:p>
          <a:p>
            <a:pPr lvl="1"/>
            <a:r>
              <a:rPr lang="en-US" dirty="0" smtClean="0"/>
              <a:t>(Wireless Emergency Alerts)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4" name="Picture 3" descr="Screen Shot 2015-11-04 at 1.1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13" y="877607"/>
            <a:ext cx="5572347" cy="5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12" y="612781"/>
            <a:ext cx="8615883" cy="715125"/>
          </a:xfrm>
        </p:spPr>
        <p:txBody>
          <a:bodyPr>
            <a:normAutofit/>
          </a:bodyPr>
          <a:lstStyle/>
          <a:p>
            <a:r>
              <a:rPr lang="en-US" b="1" dirty="0" smtClean="0"/>
              <a:t>Newer Channels Used to Warn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43459"/>
            <a:ext cx="9905999" cy="4396741"/>
          </a:xfrm>
        </p:spPr>
        <p:txBody>
          <a:bodyPr/>
          <a:lstStyle/>
          <a:p>
            <a:r>
              <a:rPr lang="en-US" dirty="0"/>
              <a:t>Cell </a:t>
            </a:r>
            <a:r>
              <a:rPr lang="en-US" dirty="0" smtClean="0"/>
              <a:t>Phones</a:t>
            </a:r>
          </a:p>
          <a:p>
            <a:pPr lvl="1"/>
            <a:r>
              <a:rPr lang="en-US" dirty="0" smtClean="0"/>
              <a:t>Mobile Apps</a:t>
            </a:r>
          </a:p>
          <a:p>
            <a:pPr lvl="1"/>
            <a:r>
              <a:rPr lang="en-US" dirty="0" smtClean="0"/>
              <a:t>Subscription based messages</a:t>
            </a:r>
          </a:p>
          <a:p>
            <a:pPr lvl="1"/>
            <a:r>
              <a:rPr lang="en-US" dirty="0" smtClean="0"/>
              <a:t>Wireless Emergency Alerts</a:t>
            </a:r>
          </a:p>
          <a:p>
            <a:pPr lvl="1"/>
            <a:r>
              <a:rPr lang="en-US" dirty="0" smtClean="0"/>
              <a:t>Social Media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188" y="3074670"/>
            <a:ext cx="3702697" cy="3589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598" y="1405774"/>
            <a:ext cx="3193502" cy="14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9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125" y="664434"/>
            <a:ext cx="8911687" cy="777180"/>
          </a:xfrm>
        </p:spPr>
        <p:txBody>
          <a:bodyPr/>
          <a:lstStyle/>
          <a:p>
            <a:r>
              <a:rPr lang="en-US" b="1" dirty="0" smtClean="0"/>
              <a:t>Phone Alerts</a:t>
            </a:r>
            <a:endParaRPr lang="en-US" b="1" dirty="0"/>
          </a:p>
        </p:txBody>
      </p:sp>
      <p:pic>
        <p:nvPicPr>
          <p:cNvPr id="7" name="Content Placeholder 3" descr="Screen Shot 2015-10-01 at 11.48.07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48905" y="2133600"/>
            <a:ext cx="2796016" cy="37782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47" y="1358984"/>
            <a:ext cx="2848726" cy="472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73" y="1327398"/>
            <a:ext cx="3146848" cy="472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921" y="833249"/>
            <a:ext cx="2908944" cy="51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603450"/>
            <a:ext cx="10336892" cy="1325563"/>
          </a:xfrm>
        </p:spPr>
        <p:txBody>
          <a:bodyPr>
            <a:normAutofit/>
          </a:bodyPr>
          <a:lstStyle/>
          <a:p>
            <a:r>
              <a:rPr lang="en-US" b="1" dirty="0"/>
              <a:t>Social Media for Emergency Management (SMEM)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by: </a:t>
            </a:r>
          </a:p>
          <a:p>
            <a:pPr lvl="1"/>
            <a:r>
              <a:rPr lang="en-US" dirty="0"/>
              <a:t>Federal, State and Local EMs</a:t>
            </a:r>
          </a:p>
          <a:p>
            <a:pPr lvl="1"/>
            <a:r>
              <a:rPr lang="en-US" dirty="0"/>
              <a:t>Non-Profits </a:t>
            </a:r>
          </a:p>
          <a:p>
            <a:pPr lvl="1"/>
            <a:r>
              <a:rPr lang="en-US" dirty="0"/>
              <a:t>Private Sector</a:t>
            </a:r>
          </a:p>
          <a:p>
            <a:r>
              <a:rPr lang="en-US" dirty="0"/>
              <a:t>Used for:</a:t>
            </a:r>
          </a:p>
          <a:p>
            <a:pPr lvl="1"/>
            <a:r>
              <a:rPr lang="en-US" dirty="0"/>
              <a:t>Emergency Preparedness Information</a:t>
            </a:r>
          </a:p>
          <a:p>
            <a:pPr lvl="1"/>
            <a:r>
              <a:rPr lang="en-US" dirty="0"/>
              <a:t>Public Alerts and Warnings</a:t>
            </a:r>
          </a:p>
          <a:p>
            <a:pPr lvl="1"/>
            <a:r>
              <a:rPr lang="en-US" dirty="0"/>
              <a:t>Situational Awareness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1026" name="Picture 2" descr="mage result for social med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5" y="2334052"/>
            <a:ext cx="6001307" cy="3372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9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225" y="624789"/>
            <a:ext cx="8911687" cy="1280890"/>
          </a:xfrm>
        </p:spPr>
        <p:txBody>
          <a:bodyPr/>
          <a:lstStyle/>
          <a:p>
            <a:r>
              <a:rPr lang="en-US" b="1" dirty="0" smtClean="0"/>
              <a:t>Devices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63" y="2133600"/>
            <a:ext cx="4533900" cy="37782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87" y="672822"/>
            <a:ext cx="1761392" cy="2701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26" y="443030"/>
            <a:ext cx="1896208" cy="1370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28" y="4892674"/>
            <a:ext cx="3556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40" y="1957675"/>
            <a:ext cx="3504521" cy="4145774"/>
          </a:xfrm>
          <a:prstGeom prst="rect">
            <a:avLst/>
          </a:prstGeom>
        </p:spPr>
      </p:pic>
      <p:pic>
        <p:nvPicPr>
          <p:cNvPr id="11" name="Picture 10" descr="phon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8" y="2664852"/>
            <a:ext cx="3675185" cy="25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Emergency Communications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Organizational Communications</a:t>
            </a:r>
          </a:p>
          <a:p>
            <a:pPr lvl="1"/>
            <a:r>
              <a:rPr lang="en-US" dirty="0" smtClean="0"/>
              <a:t>Within an organization</a:t>
            </a:r>
          </a:p>
          <a:p>
            <a:pPr lvl="1"/>
            <a:r>
              <a:rPr lang="en-US" dirty="0" smtClean="0"/>
              <a:t>Across multiple organizations</a:t>
            </a:r>
            <a:endParaRPr lang="en-US" dirty="0"/>
          </a:p>
          <a:p>
            <a:r>
              <a:rPr lang="en-US" dirty="0" smtClean="0"/>
              <a:t>Public Communications</a:t>
            </a:r>
          </a:p>
          <a:p>
            <a:pPr lvl="1"/>
            <a:r>
              <a:rPr lang="en-US" dirty="0" smtClean="0"/>
              <a:t>Warnings</a:t>
            </a:r>
          </a:p>
          <a:p>
            <a:pPr lvl="1"/>
            <a:r>
              <a:rPr lang="en-US" dirty="0" smtClean="0"/>
              <a:t>Public education campaigns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977" y="2340367"/>
            <a:ext cx="34036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1" y="2291178"/>
            <a:ext cx="4668178" cy="24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344" y="577099"/>
            <a:ext cx="9905998" cy="1478570"/>
          </a:xfrm>
        </p:spPr>
        <p:txBody>
          <a:bodyPr/>
          <a:lstStyle/>
          <a:p>
            <a:r>
              <a:rPr lang="en-US" b="1" dirty="0" smtClean="0"/>
              <a:t>Going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527" y="1800839"/>
            <a:ext cx="9905999" cy="4885887"/>
          </a:xfrm>
        </p:spPr>
        <p:txBody>
          <a:bodyPr>
            <a:normAutofit/>
          </a:bodyPr>
          <a:lstStyle/>
          <a:p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Flexibility to </a:t>
            </a:r>
            <a:r>
              <a:rPr lang="en-US" dirty="0"/>
              <a:t>keep up with the progression of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Very few legislations </a:t>
            </a:r>
            <a:r>
              <a:rPr lang="en-US" dirty="0"/>
              <a:t>incorporate explicit rules </a:t>
            </a:r>
            <a:r>
              <a:rPr lang="en-US" dirty="0" smtClean="0"/>
              <a:t>for the inclusion of people with disabilities specific </a:t>
            </a:r>
            <a:r>
              <a:rPr lang="en-US" dirty="0"/>
              <a:t>to disaster situations 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iability </a:t>
            </a:r>
            <a:r>
              <a:rPr lang="en-US" dirty="0"/>
              <a:t>concerns, legal ramifications, or prohibitive policies.  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/>
              <a:t>Interconnectedness of mobile devices </a:t>
            </a:r>
          </a:p>
          <a:p>
            <a:pPr lvl="1"/>
            <a:r>
              <a:rPr lang="en-US" dirty="0"/>
              <a:t>Wearable technology </a:t>
            </a:r>
          </a:p>
          <a:p>
            <a:pPr lvl="2"/>
            <a:r>
              <a:rPr lang="en-US" dirty="0" smtClean="0"/>
              <a:t>Provide accessible </a:t>
            </a:r>
            <a:r>
              <a:rPr lang="en-US" dirty="0"/>
              <a:t>information such as braille, text, voice, or ASL </a:t>
            </a:r>
            <a:r>
              <a:rPr lang="en-US" dirty="0" smtClean="0"/>
              <a:t>interpretation</a:t>
            </a:r>
          </a:p>
          <a:p>
            <a:pPr lvl="1"/>
            <a:r>
              <a:rPr lang="en-US" dirty="0" smtClean="0"/>
              <a:t>Streaming video </a:t>
            </a:r>
          </a:p>
          <a:p>
            <a:pPr lvl="2"/>
            <a:r>
              <a:rPr lang="en-US" dirty="0" smtClean="0"/>
              <a:t>Netflix, DVR, Amazon Prime </a:t>
            </a:r>
            <a:r>
              <a:rPr lang="en-US" dirty="0" err="1" smtClean="0"/>
              <a:t>Hulu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5" name="Picture 4" descr="connected_law_enforc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29" y="3463808"/>
            <a:ext cx="4001792" cy="3222918"/>
          </a:xfrm>
          <a:prstGeom prst="rect">
            <a:avLst/>
          </a:prstGeom>
        </p:spPr>
      </p:pic>
      <p:pic>
        <p:nvPicPr>
          <p:cNvPr id="1026" name="Picture 2" descr="mage result for netfli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001" y="1854432"/>
            <a:ext cx="3009341" cy="80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amazon prim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60" y="67398"/>
            <a:ext cx="3322066" cy="9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hulu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83" y="618518"/>
            <a:ext cx="2525561" cy="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4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325" y="636810"/>
            <a:ext cx="8911687" cy="760190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5354"/>
            <a:ext cx="10323757" cy="480243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Bennett, DeeDee and </a:t>
            </a:r>
            <a:r>
              <a:rPr lang="en-US" dirty="0" err="1"/>
              <a:t>Salimah</a:t>
            </a:r>
            <a:r>
              <a:rPr lang="en-US" dirty="0"/>
              <a:t> </a:t>
            </a:r>
            <a:r>
              <a:rPr lang="en-US" dirty="0" err="1"/>
              <a:t>LaForce</a:t>
            </a:r>
            <a:r>
              <a:rPr lang="en-US" dirty="0"/>
              <a:t>. (2018). Text-to-action: understanding the interaction between accessibility of wireless emergency alerts and behavioral response.  In </a:t>
            </a:r>
            <a:r>
              <a:rPr lang="en-US" i="1" dirty="0"/>
              <a:t>Understanding the Roles of Risk Communication in Community Resilience Building</a:t>
            </a:r>
            <a:r>
              <a:rPr lang="en-US" dirty="0"/>
              <a:t> by (Eds.) Bandana </a:t>
            </a:r>
            <a:r>
              <a:rPr lang="en-US" dirty="0" err="1"/>
              <a:t>Kar</a:t>
            </a:r>
            <a:r>
              <a:rPr lang="en-US" dirty="0"/>
              <a:t> and David Cochran. </a:t>
            </a:r>
            <a:r>
              <a:rPr lang="en-US" dirty="0" err="1"/>
              <a:t>Routledge</a:t>
            </a:r>
            <a:r>
              <a:rPr lang="en-US" dirty="0"/>
              <a:t>. </a:t>
            </a:r>
            <a:r>
              <a:rPr lang="en-US" dirty="0" smtClean="0"/>
              <a:t>(Forthcoming)</a:t>
            </a:r>
            <a:endParaRPr lang="en-US" dirty="0"/>
          </a:p>
          <a:p>
            <a:r>
              <a:rPr lang="en-US" dirty="0"/>
              <a:t>Bennett, DeeDee. (2017). Providing Critical Emergency Communications via Social Media Platforms: Cross-Case Analysis. </a:t>
            </a:r>
            <a:r>
              <a:rPr lang="en-US" i="1" dirty="0" err="1"/>
              <a:t>Routledge</a:t>
            </a:r>
            <a:r>
              <a:rPr lang="en-US" i="1" dirty="0"/>
              <a:t> Handbook on Information Technology in Government</a:t>
            </a:r>
            <a:r>
              <a:rPr lang="en-US" dirty="0"/>
              <a:t> by (Eds.) Yu-</a:t>
            </a:r>
            <a:r>
              <a:rPr lang="en-US" dirty="0" err="1"/>
              <a:t>Che</a:t>
            </a:r>
            <a:r>
              <a:rPr lang="en-US" dirty="0"/>
              <a:t> Chen and Michael </a:t>
            </a:r>
            <a:r>
              <a:rPr lang="en-US" dirty="0" err="1"/>
              <a:t>Ahn</a:t>
            </a:r>
            <a:r>
              <a:rPr lang="en-US" dirty="0"/>
              <a:t>. </a:t>
            </a:r>
            <a:r>
              <a:rPr lang="en-US" dirty="0" err="1"/>
              <a:t>Routledge</a:t>
            </a:r>
            <a:r>
              <a:rPr lang="en-US" dirty="0"/>
              <a:t>.  (Accepted)</a:t>
            </a:r>
          </a:p>
          <a:p>
            <a:r>
              <a:rPr lang="en-US" dirty="0"/>
              <a:t>Bennett, DeeDee, Paul Baker, and Helena Mitchell. (2017). “New Media and Accessible Emergency Communications.” Chapter 9 in </a:t>
            </a:r>
            <a:r>
              <a:rPr lang="en-US" i="1" dirty="0"/>
              <a:t>Disability</a:t>
            </a:r>
            <a:r>
              <a:rPr lang="en-US" dirty="0"/>
              <a:t> and </a:t>
            </a:r>
            <a:r>
              <a:rPr lang="en-US" i="1" dirty="0"/>
              <a:t>Social Media </a:t>
            </a:r>
            <a:r>
              <a:rPr lang="en-US" dirty="0"/>
              <a:t>by (Eds.) Katie Ellis and Mike Kent. </a:t>
            </a:r>
            <a:r>
              <a:rPr lang="en-US" dirty="0" err="1"/>
              <a:t>Routledge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Bennett, DeeDee, Brenda Phillips, and Elizabeth Davis. (2017). “The Future of Accessibility in Disaster Conditions: How Wireless Technologies Will Transform The Life Cycle of Emergency Management.” </a:t>
            </a:r>
            <a:r>
              <a:rPr lang="en-US" i="1" dirty="0"/>
              <a:t>Futures Journal.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Bennett, DeeDee, Braden Benson, and Danielle Sharpe. (2014). “Dissemination of WEA: Survey of Alert Authorities.” Center for Advanced Communications Policy (CACP) on-line publications. Atlanta, GA. http://</a:t>
            </a:r>
            <a:r>
              <a:rPr lang="en-US" dirty="0" err="1"/>
              <a:t>cacp.gatech.edu</a:t>
            </a:r>
            <a:r>
              <a:rPr lang="en-US" dirty="0"/>
              <a:t>/</a:t>
            </a:r>
            <a:r>
              <a:rPr lang="en-US" dirty="0" err="1"/>
              <a:t>papersreportsbriefs</a:t>
            </a:r>
            <a:endParaRPr lang="en-US" dirty="0"/>
          </a:p>
          <a:p>
            <a:r>
              <a:rPr lang="en-US" dirty="0"/>
              <a:t>Bennett, DeeDee. (March, 2015) “Gaps in Wireless Emergency Alert (WEA) Effectiveness Research Brief,” Center for Advanced Communications Policy (CACP) on-line publications. Atlanta, GA. http://</a:t>
            </a:r>
            <a:r>
              <a:rPr lang="en-US" dirty="0" err="1"/>
              <a:t>cacp.gatech.edu</a:t>
            </a:r>
            <a:r>
              <a:rPr lang="en-US" dirty="0"/>
              <a:t>/sites/default/files/</a:t>
            </a:r>
            <a:r>
              <a:rPr lang="en-US" dirty="0" err="1" smtClean="0"/>
              <a:t>gapsinweafinal.pdf</a:t>
            </a:r>
            <a:endParaRPr lang="en-US" dirty="0" smtClean="0"/>
          </a:p>
          <a:p>
            <a:r>
              <a:rPr lang="en-US" dirty="0" err="1"/>
              <a:t>Brault</a:t>
            </a:r>
            <a:r>
              <a:rPr lang="en-US" dirty="0"/>
              <a:t>, M.W. (2012). “Americans with Disabilities: 2010.” U.S. Census Bureau, Washington, D.C., 2012. Accessed July 23, 2014 from http://www.census.gov/prod/2012pubs/p70-131.pdf </a:t>
            </a:r>
          </a:p>
          <a:p>
            <a:pPr lvl="0"/>
            <a:r>
              <a:rPr lang="en-US" dirty="0" err="1"/>
              <a:t>Kailes</a:t>
            </a:r>
            <a:r>
              <a:rPr lang="en-US" dirty="0"/>
              <a:t>, J. I., &amp; Enders, A. (2007). Moving beyond “special needs” A function-based framework for emergency management and planning. </a:t>
            </a:r>
            <a:r>
              <a:rPr lang="en-US" i="1" dirty="0"/>
              <a:t>Journal of Disability Policy Studies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(4), 230-237.</a:t>
            </a:r>
          </a:p>
          <a:p>
            <a:r>
              <a:rPr lang="en-AU" dirty="0" err="1"/>
              <a:t>Mileti</a:t>
            </a:r>
            <a:r>
              <a:rPr lang="en-AU" dirty="0"/>
              <a:t>, D. and L. Peek (2000). The Social Psychology of Public Response to Warnings of a Nuclear Power Plant Accident. </a:t>
            </a:r>
            <a:r>
              <a:rPr lang="en-AU" i="1" dirty="0"/>
              <a:t>Journal of Hazardous Materials</a:t>
            </a:r>
            <a:r>
              <a:rPr lang="en-AU" dirty="0"/>
              <a:t> 75(181-194). </a:t>
            </a:r>
            <a:endParaRPr lang="en-US" dirty="0"/>
          </a:p>
          <a:p>
            <a:pPr lvl="0"/>
            <a:r>
              <a:rPr lang="en-US" dirty="0" smtClean="0"/>
              <a:t>Pew </a:t>
            </a:r>
            <a:r>
              <a:rPr lang="en-US" dirty="0"/>
              <a:t>Research Center. (</a:t>
            </a:r>
            <a:r>
              <a:rPr lang="en-US" dirty="0" smtClean="0"/>
              <a:t>2015). </a:t>
            </a:r>
            <a:r>
              <a:rPr lang="en-US" dirty="0"/>
              <a:t>Mobile Technology Fact Sheet. Pew Research Internet Project. Retrieved </a:t>
            </a:r>
            <a:r>
              <a:rPr lang="en-US" dirty="0" smtClean="0"/>
              <a:t>from </a:t>
            </a:r>
            <a:r>
              <a:rPr lang="en-US" u="sng" dirty="0" smtClean="0"/>
              <a:t>http</a:t>
            </a:r>
            <a:r>
              <a:rPr lang="en-US" u="sng" dirty="0"/>
              <a:t>://www.pewinternet.org/fact-sheets/mobile-technology-fact-sheet/9/</a:t>
            </a:r>
            <a:r>
              <a:rPr lang="en-US" dirty="0"/>
              <a:t> on April 29, 2015.</a:t>
            </a:r>
          </a:p>
          <a:p>
            <a:r>
              <a:rPr lang="en-US" dirty="0"/>
              <a:t>Wisner, B., P. </a:t>
            </a:r>
            <a:r>
              <a:rPr lang="en-US" dirty="0" err="1"/>
              <a:t>Blaikie</a:t>
            </a:r>
            <a:r>
              <a:rPr lang="en-US" dirty="0"/>
              <a:t>, T. Cannon, and I. Davis. (2004). At Risk: Natural Hazards, People’s Vulnerability and Disasters. London, Routledge.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You!</a:t>
            </a:r>
            <a:br>
              <a:rPr lang="en-US" b="1" dirty="0" smtClean="0"/>
            </a:br>
            <a:r>
              <a:rPr lang="en-US" b="1" dirty="0" smtClean="0"/>
              <a:t>Any Questions?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76761" y="4466775"/>
            <a:ext cx="4357426" cy="576262"/>
          </a:xfrm>
        </p:spPr>
        <p:txBody>
          <a:bodyPr/>
          <a:lstStyle/>
          <a:p>
            <a:r>
              <a:rPr lang="en-US" dirty="0" err="1" smtClean="0"/>
              <a:t>dmbennett@unomaha.edu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979116" y="4098480"/>
            <a:ext cx="3200400" cy="576262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D_M_Bennett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2050" name="Picture 2" descr="mage result for ema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49" y="3196433"/>
            <a:ext cx="1442851" cy="1432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twit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11" y="3058871"/>
            <a:ext cx="2879384" cy="1582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5650033"/>
            <a:ext cx="2768600" cy="8509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511714" y="1995415"/>
            <a:ext cx="3768896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DeeDee Bennett, Ph.D.</a:t>
            </a:r>
          </a:p>
          <a:p>
            <a:r>
              <a:rPr lang="en-US" smtClean="0"/>
              <a:t>Assistant Professor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Emergency Communications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92934"/>
                </a:solidFill>
              </a:rPr>
              <a:t>Sirens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92934"/>
                </a:solidFill>
              </a:rPr>
              <a:t>Television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92934"/>
                </a:solidFill>
              </a:rPr>
              <a:t>Radio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92934"/>
                </a:solidFill>
              </a:rPr>
              <a:t>Door-to-Door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92934"/>
                </a:solidFill>
              </a:rPr>
              <a:t>NOAA Weather Radio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92934"/>
                </a:solidFill>
              </a:rPr>
              <a:t>Digital Signage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292934"/>
                </a:solidFill>
              </a:rPr>
              <a:t>Web </a:t>
            </a:r>
            <a:r>
              <a:rPr lang="en-US" sz="2800" dirty="0">
                <a:solidFill>
                  <a:srgbClr val="292934"/>
                </a:solidFill>
              </a:rPr>
              <a:t>Applications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292934"/>
                </a:solidFill>
              </a:rPr>
              <a:t>Websites</a:t>
            </a:r>
            <a:endParaRPr lang="en-US" sz="2800" dirty="0">
              <a:solidFill>
                <a:srgbClr val="29293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92934"/>
                </a:solidFill>
              </a:rPr>
              <a:t>Mobile Phones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92934"/>
                </a:solidFill>
              </a:rPr>
              <a:t>Social Media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Vulnerable Populations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25" y="1855434"/>
            <a:ext cx="9905999" cy="447837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Individuals that may have a more difficult time anticipating, responding to, or  recovering from a disaster due to their ability or situation. </a:t>
            </a:r>
            <a:r>
              <a:rPr lang="en-US" sz="2800" dirty="0" smtClean="0"/>
              <a:t>(</a:t>
            </a:r>
            <a:r>
              <a:rPr lang="en-US" sz="2800" dirty="0"/>
              <a:t>Wisner et al.,  2004)</a:t>
            </a:r>
          </a:p>
          <a:p>
            <a:r>
              <a:rPr lang="en-US" sz="2600" dirty="0"/>
              <a:t>Nearly 50% of the US population falls into a socially vulnerable category, i.e., individuals with access and functional needs. </a:t>
            </a:r>
            <a:r>
              <a:rPr lang="en-US" sz="2600" dirty="0" smtClean="0"/>
              <a:t>(</a:t>
            </a:r>
            <a:r>
              <a:rPr lang="en-US" sz="2600" dirty="0" err="1" smtClean="0"/>
              <a:t>Kailes</a:t>
            </a:r>
            <a:r>
              <a:rPr lang="en-US" sz="2600" dirty="0" smtClean="0"/>
              <a:t> &amp; Enders, </a:t>
            </a:r>
            <a:r>
              <a:rPr lang="en-US" sz="2600" dirty="0"/>
              <a:t>2007)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/>
              <a:t>56.7 million people with disabilities – (</a:t>
            </a:r>
            <a:r>
              <a:rPr lang="en-US" sz="2600" dirty="0" err="1"/>
              <a:t>Brault</a:t>
            </a:r>
            <a:r>
              <a:rPr lang="en-US" sz="2600" dirty="0"/>
              <a:t>, 2012)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/>
              <a:t>Children 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/>
              <a:t>Elderly 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/>
              <a:t>Low income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/>
              <a:t>Certain ethnic minorities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/>
              <a:t>Travelers</a:t>
            </a:r>
          </a:p>
          <a:p>
            <a:pPr marL="742950" lvl="1" indent="-285750">
              <a:buFont typeface="Arial"/>
              <a:buChar char="•"/>
            </a:pPr>
            <a:r>
              <a:rPr lang="en-US" sz="2600" dirty="0"/>
              <a:t>Recent immigrants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467" y="3741487"/>
            <a:ext cx="3714750" cy="20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impacts Access and Credibility?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of dissemination </a:t>
            </a:r>
          </a:p>
          <a:p>
            <a:r>
              <a:rPr lang="en-US" dirty="0" smtClean="0"/>
              <a:t>Content of the message </a:t>
            </a:r>
          </a:p>
          <a:p>
            <a:r>
              <a:rPr lang="en-US" dirty="0" smtClean="0"/>
              <a:t>Type of devices used by public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1" y="1095758"/>
            <a:ext cx="5969000" cy="5762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68300"/>
            <a:ext cx="2959101" cy="55483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94" y="2133600"/>
            <a:ext cx="6733437" cy="37782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2" y="631218"/>
            <a:ext cx="10211531" cy="892782"/>
          </a:xfrm>
        </p:spPr>
        <p:txBody>
          <a:bodyPr>
            <a:normAutofit/>
          </a:bodyPr>
          <a:lstStyle/>
          <a:p>
            <a:r>
              <a:rPr lang="en-US" b="1" dirty="0" smtClean="0"/>
              <a:t>Impact of New Tech on The Warning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1" y="1868487"/>
            <a:ext cx="9905999" cy="436707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Method of dissemination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Wireless Carriers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Clarity, accuracy</a:t>
            </a:r>
          </a:p>
          <a:p>
            <a:pPr lvl="1"/>
            <a:r>
              <a:rPr lang="en-US" dirty="0" smtClean="0"/>
              <a:t>Enough information</a:t>
            </a:r>
            <a:endParaRPr lang="en-US" dirty="0"/>
          </a:p>
          <a:p>
            <a:pPr lvl="1"/>
            <a:r>
              <a:rPr lang="en-US" dirty="0" smtClean="0"/>
              <a:t>Language Barriers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Devices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Mobile </a:t>
            </a:r>
            <a:r>
              <a:rPr lang="en-US" dirty="0"/>
              <a:t>p</a:t>
            </a:r>
            <a:r>
              <a:rPr lang="en-US" dirty="0" smtClean="0"/>
              <a:t>hones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Tablets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Laptops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Desktop computers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011" y="572795"/>
            <a:ext cx="9905998" cy="795098"/>
          </a:xfrm>
        </p:spPr>
        <p:txBody>
          <a:bodyPr/>
          <a:lstStyle/>
          <a:p>
            <a:r>
              <a:rPr lang="en-US" b="1" dirty="0" smtClean="0"/>
              <a:t>Method of Dissemination </a:t>
            </a:r>
            <a:r>
              <a:rPr lang="en-US" sz="2400" dirty="0" smtClean="0"/>
              <a:t>(emergency Managers)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Bennett, D. NAPA November 2017</a:t>
            </a:r>
            <a:endParaRPr lang="en-US" dirty="0"/>
          </a:p>
        </p:txBody>
      </p:sp>
      <p:graphicFrame>
        <p:nvGraphicFramePr>
          <p:cNvPr id="4" name="Chart 212"/>
          <p:cNvGraphicFramePr/>
          <p:nvPr>
            <p:extLst>
              <p:ext uri="{D42A27DB-BD31-4B8C-83A1-F6EECF244321}">
                <p14:modId xmlns:p14="http://schemas.microsoft.com/office/powerpoint/2010/main" val="1023612120"/>
              </p:ext>
            </p:extLst>
          </p:nvPr>
        </p:nvGraphicFramePr>
        <p:xfrm>
          <a:off x="1715037" y="1582738"/>
          <a:ext cx="9026623" cy="46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160889" y="5686418"/>
            <a:ext cx="1469239" cy="0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60889" y="5369960"/>
            <a:ext cx="1469239" cy="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40449" y="3099408"/>
            <a:ext cx="910118" cy="1714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</TotalTime>
  <Words>1127</Words>
  <Application>Microsoft Macintosh PowerPoint</Application>
  <PresentationFormat>Widescreen</PresentationFormat>
  <Paragraphs>170</Paragraphs>
  <Slides>22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Wingdings 3</vt:lpstr>
      <vt:lpstr>Arial</vt:lpstr>
      <vt:lpstr>Wisp</vt:lpstr>
      <vt:lpstr>Communications and Vulnerability</vt:lpstr>
      <vt:lpstr>Emergency Communications</vt:lpstr>
      <vt:lpstr>Emergency Communications Technology</vt:lpstr>
      <vt:lpstr>Vulnerable Populations</vt:lpstr>
      <vt:lpstr>What impacts Access and Credibility? </vt:lpstr>
      <vt:lpstr>PowerPoint Presentation</vt:lpstr>
      <vt:lpstr>PowerPoint Presentation</vt:lpstr>
      <vt:lpstr>Impact of New Tech on The Warning Process</vt:lpstr>
      <vt:lpstr>Method of Dissemination (emergency Managers)</vt:lpstr>
      <vt:lpstr>Technology and Warning Process</vt:lpstr>
      <vt:lpstr>Change in Warning Process</vt:lpstr>
      <vt:lpstr>Content</vt:lpstr>
      <vt:lpstr>Influencing Response from Public (Mileti &amp; Peek 2000)</vt:lpstr>
      <vt:lpstr>Influencing Response from Public (Mileti &amp; Peek 2000) </vt:lpstr>
      <vt:lpstr>Mobile Phones</vt:lpstr>
      <vt:lpstr>Newer Channels Used to Warn</vt:lpstr>
      <vt:lpstr>Phone Alerts</vt:lpstr>
      <vt:lpstr>Social Media for Emergency Management (SMEM)</vt:lpstr>
      <vt:lpstr>Devices</vt:lpstr>
      <vt:lpstr>Going Forward</vt:lpstr>
      <vt:lpstr>References</vt:lpstr>
      <vt:lpstr>Thank You! Any Questions?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and Vulnerability</dc:title>
  <dc:creator>DeeDee Bennett</dc:creator>
  <cp:lastModifiedBy>DeeDee Bennett</cp:lastModifiedBy>
  <cp:revision>6</cp:revision>
  <dcterms:created xsi:type="dcterms:W3CDTF">2017-11-09T15:24:05Z</dcterms:created>
  <dcterms:modified xsi:type="dcterms:W3CDTF">2017-11-14T19:12:23Z</dcterms:modified>
</cp:coreProperties>
</file>