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9" r:id="rId3"/>
    <p:sldId id="261" r:id="rId4"/>
    <p:sldId id="257" r:id="rId5"/>
    <p:sldId id="258" r:id="rId6"/>
    <p:sldId id="264" r:id="rId7"/>
    <p:sldId id="260" r:id="rId8"/>
    <p:sldId id="262" r:id="rId9"/>
    <p:sldId id="263" r:id="rId10"/>
    <p:sldId id="284" r:id="rId11"/>
    <p:sldId id="266" r:id="rId12"/>
    <p:sldId id="265" r:id="rId13"/>
    <p:sldId id="269" r:id="rId14"/>
    <p:sldId id="268" r:id="rId15"/>
    <p:sldId id="275" r:id="rId16"/>
    <p:sldId id="277" r:id="rId17"/>
    <p:sldId id="278" r:id="rId18"/>
    <p:sldId id="267" r:id="rId19"/>
    <p:sldId id="28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9" autoAdjust="0"/>
    <p:restoredTop sz="94660"/>
  </p:normalViewPr>
  <p:slideViewPr>
    <p:cSldViewPr snapToGrid="0">
      <p:cViewPr varScale="1">
        <p:scale>
          <a:sx n="70" d="100"/>
          <a:sy n="70" d="100"/>
        </p:scale>
        <p:origin x="46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Landahl" userId="220f40b750f76152" providerId="LiveId" clId="{242B7EB1-7F65-4943-A821-3D6F2A8DF4A5}"/>
    <pc:docChg chg="delSld modSld">
      <pc:chgData name="MARK Landahl" userId="220f40b750f76152" providerId="LiveId" clId="{242B7EB1-7F65-4943-A821-3D6F2A8DF4A5}" dt="2017-11-16T00:39:37.737" v="5" actId="14100"/>
      <pc:docMkLst>
        <pc:docMk/>
      </pc:docMkLst>
      <pc:sldChg chg="modSp">
        <pc:chgData name="MARK Landahl" userId="220f40b750f76152" providerId="LiveId" clId="{242B7EB1-7F65-4943-A821-3D6F2A8DF4A5}" dt="2017-11-16T00:39:37.737" v="5" actId="14100"/>
        <pc:sldMkLst>
          <pc:docMk/>
          <pc:sldMk cId="710258791" sldId="267"/>
        </pc:sldMkLst>
        <pc:spChg chg="mod">
          <ac:chgData name="MARK Landahl" userId="220f40b750f76152" providerId="LiveId" clId="{242B7EB1-7F65-4943-A821-3D6F2A8DF4A5}" dt="2017-11-16T00:39:37.737" v="5" actId="14100"/>
          <ac:spMkLst>
            <pc:docMk/>
            <pc:sldMk cId="710258791" sldId="267"/>
            <ac:spMk id="6" creationId="{00000000-0000-0000-0000-000000000000}"/>
          </ac:spMkLst>
        </pc:spChg>
      </pc:sldChg>
      <pc:sldChg chg="del">
        <pc:chgData name="MARK Landahl" userId="220f40b750f76152" providerId="LiveId" clId="{242B7EB1-7F65-4943-A821-3D6F2A8DF4A5}" dt="2017-11-16T00:39:01.011" v="0" actId="2696"/>
        <pc:sldMkLst>
          <pc:docMk/>
          <pc:sldMk cId="288248304" sldId="274"/>
        </pc:sldMkLst>
      </pc:sldChg>
      <pc:sldChg chg="del">
        <pc:chgData name="MARK Landahl" userId="220f40b750f76152" providerId="LiveId" clId="{242B7EB1-7F65-4943-A821-3D6F2A8DF4A5}" dt="2017-11-16T00:39:06.770" v="1" actId="2696"/>
        <pc:sldMkLst>
          <pc:docMk/>
          <pc:sldMk cId="3946270738"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A58E2F-B461-4C31-AE3C-C349D2301DE7}" type="datetimeFigureOut">
              <a:rPr lang="en-US" smtClean="0"/>
              <a:t>11/15/2017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C5590-A5DA-4FEF-941B-EEE49310BCD9}" type="slidenum">
              <a:rPr lang="en-US" smtClean="0"/>
              <a:t>‹#›</a:t>
            </a:fld>
            <a:endParaRPr lang="en-US"/>
          </a:p>
        </p:txBody>
      </p:sp>
    </p:spTree>
    <p:extLst>
      <p:ext uri="{BB962C8B-B14F-4D97-AF65-F5344CB8AC3E}">
        <p14:creationId xmlns:p14="http://schemas.microsoft.com/office/powerpoint/2010/main" val="1746796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3C0FC3-8616-4340-86AD-35CED5E642E7}"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09299-F8CB-450A-BCAC-B405A64960DD}" type="slidenum">
              <a:rPr lang="en-US" smtClean="0"/>
              <a:t>‹#›</a:t>
            </a:fld>
            <a:endParaRPr lang="en-US"/>
          </a:p>
        </p:txBody>
      </p:sp>
    </p:spTree>
    <p:extLst>
      <p:ext uri="{BB962C8B-B14F-4D97-AF65-F5344CB8AC3E}">
        <p14:creationId xmlns:p14="http://schemas.microsoft.com/office/powerpoint/2010/main" val="3077219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3C0FC3-8616-4340-86AD-35CED5E642E7}"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09299-F8CB-450A-BCAC-B405A64960DD}" type="slidenum">
              <a:rPr lang="en-US" smtClean="0"/>
              <a:t>‹#›</a:t>
            </a:fld>
            <a:endParaRPr lang="en-US"/>
          </a:p>
        </p:txBody>
      </p:sp>
    </p:spTree>
    <p:extLst>
      <p:ext uri="{BB962C8B-B14F-4D97-AF65-F5344CB8AC3E}">
        <p14:creationId xmlns:p14="http://schemas.microsoft.com/office/powerpoint/2010/main" val="281951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3C0FC3-8616-4340-86AD-35CED5E642E7}"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09299-F8CB-450A-BCAC-B405A64960D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25888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3C0FC3-8616-4340-86AD-35CED5E642E7}"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09299-F8CB-450A-BCAC-B405A64960DD}" type="slidenum">
              <a:rPr lang="en-US" smtClean="0"/>
              <a:t>‹#›</a:t>
            </a:fld>
            <a:endParaRPr lang="en-US"/>
          </a:p>
        </p:txBody>
      </p:sp>
    </p:spTree>
    <p:extLst>
      <p:ext uri="{BB962C8B-B14F-4D97-AF65-F5344CB8AC3E}">
        <p14:creationId xmlns:p14="http://schemas.microsoft.com/office/powerpoint/2010/main" val="3262093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3C0FC3-8616-4340-86AD-35CED5E642E7}"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09299-F8CB-450A-BCAC-B405A64960D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83076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3C0FC3-8616-4340-86AD-35CED5E642E7}"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09299-F8CB-450A-BCAC-B405A64960DD}" type="slidenum">
              <a:rPr lang="en-US" smtClean="0"/>
              <a:t>‹#›</a:t>
            </a:fld>
            <a:endParaRPr lang="en-US"/>
          </a:p>
        </p:txBody>
      </p:sp>
    </p:spTree>
    <p:extLst>
      <p:ext uri="{BB962C8B-B14F-4D97-AF65-F5344CB8AC3E}">
        <p14:creationId xmlns:p14="http://schemas.microsoft.com/office/powerpoint/2010/main" val="3788502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3C0FC3-8616-4340-86AD-35CED5E642E7}"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09299-F8CB-450A-BCAC-B405A64960DD}" type="slidenum">
              <a:rPr lang="en-US" smtClean="0"/>
              <a:t>‹#›</a:t>
            </a:fld>
            <a:endParaRPr lang="en-US"/>
          </a:p>
        </p:txBody>
      </p:sp>
    </p:spTree>
    <p:extLst>
      <p:ext uri="{BB962C8B-B14F-4D97-AF65-F5344CB8AC3E}">
        <p14:creationId xmlns:p14="http://schemas.microsoft.com/office/powerpoint/2010/main" val="638394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3C0FC3-8616-4340-86AD-35CED5E642E7}"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09299-F8CB-450A-BCAC-B405A64960DD}" type="slidenum">
              <a:rPr lang="en-US" smtClean="0"/>
              <a:t>‹#›</a:t>
            </a:fld>
            <a:endParaRPr lang="en-US"/>
          </a:p>
        </p:txBody>
      </p:sp>
    </p:spTree>
    <p:extLst>
      <p:ext uri="{BB962C8B-B14F-4D97-AF65-F5344CB8AC3E}">
        <p14:creationId xmlns:p14="http://schemas.microsoft.com/office/powerpoint/2010/main" val="2240039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3C0FC3-8616-4340-86AD-35CED5E642E7}"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09299-F8CB-450A-BCAC-B405A64960DD}" type="slidenum">
              <a:rPr lang="en-US" smtClean="0"/>
              <a:t>‹#›</a:t>
            </a:fld>
            <a:endParaRPr lang="en-US"/>
          </a:p>
        </p:txBody>
      </p:sp>
    </p:spTree>
    <p:extLst>
      <p:ext uri="{BB962C8B-B14F-4D97-AF65-F5344CB8AC3E}">
        <p14:creationId xmlns:p14="http://schemas.microsoft.com/office/powerpoint/2010/main" val="92172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3C0FC3-8616-4340-86AD-35CED5E642E7}"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09299-F8CB-450A-BCAC-B405A64960DD}" type="slidenum">
              <a:rPr lang="en-US" smtClean="0"/>
              <a:t>‹#›</a:t>
            </a:fld>
            <a:endParaRPr lang="en-US"/>
          </a:p>
        </p:txBody>
      </p:sp>
    </p:spTree>
    <p:extLst>
      <p:ext uri="{BB962C8B-B14F-4D97-AF65-F5344CB8AC3E}">
        <p14:creationId xmlns:p14="http://schemas.microsoft.com/office/powerpoint/2010/main" val="427530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3C0FC3-8616-4340-86AD-35CED5E642E7}"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09299-F8CB-450A-BCAC-B405A64960DD}" type="slidenum">
              <a:rPr lang="en-US" smtClean="0"/>
              <a:t>‹#›</a:t>
            </a:fld>
            <a:endParaRPr lang="en-US"/>
          </a:p>
        </p:txBody>
      </p:sp>
    </p:spTree>
    <p:extLst>
      <p:ext uri="{BB962C8B-B14F-4D97-AF65-F5344CB8AC3E}">
        <p14:creationId xmlns:p14="http://schemas.microsoft.com/office/powerpoint/2010/main" val="2052454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3C0FC3-8616-4340-86AD-35CED5E642E7}" type="datetimeFigureOut">
              <a:rPr lang="en-US" smtClean="0"/>
              <a:t>11/15/2017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809299-F8CB-450A-BCAC-B405A64960DD}" type="slidenum">
              <a:rPr lang="en-US" smtClean="0"/>
              <a:t>‹#›</a:t>
            </a:fld>
            <a:endParaRPr lang="en-US"/>
          </a:p>
        </p:txBody>
      </p:sp>
    </p:spTree>
    <p:extLst>
      <p:ext uri="{BB962C8B-B14F-4D97-AF65-F5344CB8AC3E}">
        <p14:creationId xmlns:p14="http://schemas.microsoft.com/office/powerpoint/2010/main" val="1186876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3C0FC3-8616-4340-86AD-35CED5E642E7}" type="datetimeFigureOut">
              <a:rPr lang="en-US" smtClean="0"/>
              <a:t>11/15/2017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09299-F8CB-450A-BCAC-B405A64960DD}" type="slidenum">
              <a:rPr lang="en-US" smtClean="0"/>
              <a:t>‹#›</a:t>
            </a:fld>
            <a:endParaRPr lang="en-US"/>
          </a:p>
        </p:txBody>
      </p:sp>
    </p:spTree>
    <p:extLst>
      <p:ext uri="{BB962C8B-B14F-4D97-AF65-F5344CB8AC3E}">
        <p14:creationId xmlns:p14="http://schemas.microsoft.com/office/powerpoint/2010/main" val="4202413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C0FC3-8616-4340-86AD-35CED5E642E7}" type="datetimeFigureOut">
              <a:rPr lang="en-US" smtClean="0"/>
              <a:t>11/15/2017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09299-F8CB-450A-BCAC-B405A64960DD}" type="slidenum">
              <a:rPr lang="en-US" smtClean="0"/>
              <a:t>‹#›</a:t>
            </a:fld>
            <a:endParaRPr lang="en-US"/>
          </a:p>
        </p:txBody>
      </p:sp>
    </p:spTree>
    <p:extLst>
      <p:ext uri="{BB962C8B-B14F-4D97-AF65-F5344CB8AC3E}">
        <p14:creationId xmlns:p14="http://schemas.microsoft.com/office/powerpoint/2010/main" val="3341575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3C0FC3-8616-4340-86AD-35CED5E642E7}"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09299-F8CB-450A-BCAC-B405A64960DD}" type="slidenum">
              <a:rPr lang="en-US" smtClean="0"/>
              <a:t>‹#›</a:t>
            </a:fld>
            <a:endParaRPr lang="en-US"/>
          </a:p>
        </p:txBody>
      </p:sp>
    </p:spTree>
    <p:extLst>
      <p:ext uri="{BB962C8B-B14F-4D97-AF65-F5344CB8AC3E}">
        <p14:creationId xmlns:p14="http://schemas.microsoft.com/office/powerpoint/2010/main" val="1312447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53C0FC3-8616-4340-86AD-35CED5E642E7}"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09299-F8CB-450A-BCAC-B405A64960DD}" type="slidenum">
              <a:rPr lang="en-US" smtClean="0"/>
              <a:t>‹#›</a:t>
            </a:fld>
            <a:endParaRPr lang="en-US"/>
          </a:p>
        </p:txBody>
      </p:sp>
    </p:spTree>
    <p:extLst>
      <p:ext uri="{BB962C8B-B14F-4D97-AF65-F5344CB8AC3E}">
        <p14:creationId xmlns:p14="http://schemas.microsoft.com/office/powerpoint/2010/main" val="1839811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53C0FC3-8616-4340-86AD-35CED5E642E7}" type="datetimeFigureOut">
              <a:rPr lang="en-US" smtClean="0"/>
              <a:t>11/15/2017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A809299-F8CB-450A-BCAC-B405A64960DD}" type="slidenum">
              <a:rPr lang="en-US" smtClean="0"/>
              <a:t>‹#›</a:t>
            </a:fld>
            <a:endParaRPr lang="en-US"/>
          </a:p>
        </p:txBody>
      </p:sp>
    </p:spTree>
    <p:extLst>
      <p:ext uri="{BB962C8B-B14F-4D97-AF65-F5344CB8AC3E}">
        <p14:creationId xmlns:p14="http://schemas.microsoft.com/office/powerpoint/2010/main" val="4026368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tneaves@gmu.edu" TargetMode="External"/><Relationship Id="rId2" Type="http://schemas.openxmlformats.org/officeDocument/2006/relationships/hyperlink" Target="mailto:mlandahl@frederickcountymd.gov" TargetMode="Externa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585" y="1896547"/>
            <a:ext cx="11649071" cy="943744"/>
          </a:xfrm>
        </p:spPr>
        <p:txBody>
          <a:bodyPr>
            <a:noAutofit/>
          </a:bodyPr>
          <a:lstStyle/>
          <a:p>
            <a:r>
              <a:rPr lang="en-US" sz="7000" b="1" i="1" dirty="0">
                <a:solidFill>
                  <a:schemeClr val="tx1"/>
                </a:solidFill>
                <a:latin typeface="Garamond" panose="02020404030301010803" pitchFamily="18" charset="0"/>
              </a:rPr>
              <a:t>Small Business                               </a:t>
            </a:r>
            <a:r>
              <a:rPr lang="en-US" sz="6000" b="1" dirty="0">
                <a:solidFill>
                  <a:schemeClr val="tx1"/>
                </a:solidFill>
                <a:latin typeface="Garamond" panose="02020404030301010803" pitchFamily="18" charset="0"/>
              </a:rPr>
              <a:t>as a Vulnerable Population </a:t>
            </a:r>
          </a:p>
        </p:txBody>
      </p:sp>
      <p:sp>
        <p:nvSpPr>
          <p:cNvPr id="3" name="Subtitle 2"/>
          <p:cNvSpPr>
            <a:spLocks noGrp="1"/>
          </p:cNvSpPr>
          <p:nvPr>
            <p:ph type="subTitle" idx="1"/>
          </p:nvPr>
        </p:nvSpPr>
        <p:spPr>
          <a:xfrm>
            <a:off x="-1" y="3778820"/>
            <a:ext cx="12033658" cy="2208827"/>
          </a:xfrm>
        </p:spPr>
        <p:txBody>
          <a:bodyPr>
            <a:normAutofit/>
          </a:bodyPr>
          <a:lstStyle/>
          <a:p>
            <a:r>
              <a:rPr lang="en-US" sz="2800" b="1" dirty="0">
                <a:solidFill>
                  <a:schemeClr val="tx1"/>
                </a:solidFill>
                <a:latin typeface="Arial" panose="020B0604020202020204" pitchFamily="34" charset="0"/>
                <a:cs typeface="Arial" panose="020B0604020202020204" pitchFamily="34" charset="0"/>
              </a:rPr>
              <a:t>Lt. Mark Landahl, PhD, CEM</a:t>
            </a:r>
            <a:r>
              <a:rPr lang="en-US" sz="2800" b="1" baseline="30000" dirty="0">
                <a:solidFill>
                  <a:schemeClr val="tx1"/>
                </a:solidFill>
                <a:latin typeface="Arial" panose="020B0604020202020204" pitchFamily="34" charset="0"/>
                <a:cs typeface="Arial" panose="020B0604020202020204" pitchFamily="34" charset="0"/>
              </a:rPr>
              <a:t>® </a:t>
            </a:r>
            <a:r>
              <a:rPr lang="en-US" sz="2800" b="1" dirty="0">
                <a:solidFill>
                  <a:schemeClr val="tx1"/>
                </a:solidFill>
                <a:latin typeface="Arial" panose="020B0604020202020204" pitchFamily="34" charset="0"/>
                <a:cs typeface="Arial" panose="020B0604020202020204" pitchFamily="34" charset="0"/>
              </a:rPr>
              <a:t> </a:t>
            </a:r>
          </a:p>
          <a:p>
            <a:r>
              <a:rPr lang="en-US" sz="2000" dirty="0">
                <a:solidFill>
                  <a:schemeClr val="tx1"/>
                </a:solidFill>
                <a:latin typeface="Arial" panose="020B0604020202020204" pitchFamily="34" charset="0"/>
                <a:cs typeface="Arial" panose="020B0604020202020204" pitchFamily="34" charset="0"/>
              </a:rPr>
              <a:t>Frederick County Sheriff’s Office – Maryland</a:t>
            </a:r>
          </a:p>
          <a:p>
            <a:endParaRPr lang="en-US" sz="700" b="1" dirty="0">
              <a:solidFill>
                <a:schemeClr val="tx1"/>
              </a:solidFill>
              <a:latin typeface="Arial" panose="020B0604020202020204" pitchFamily="34" charset="0"/>
              <a:cs typeface="Arial" panose="020B0604020202020204" pitchFamily="34" charset="0"/>
            </a:endParaRPr>
          </a:p>
          <a:p>
            <a:r>
              <a:rPr lang="en-US" sz="2800" b="1" dirty="0">
                <a:solidFill>
                  <a:schemeClr val="tx1"/>
                </a:solidFill>
                <a:latin typeface="Arial" panose="020B0604020202020204" pitchFamily="34" charset="0"/>
                <a:cs typeface="Arial" panose="020B0604020202020204" pitchFamily="34" charset="0"/>
              </a:rPr>
              <a:t>Tonya T. </a:t>
            </a:r>
            <a:r>
              <a:rPr lang="en-US" sz="2800" b="1" dirty="0" err="1">
                <a:solidFill>
                  <a:schemeClr val="tx1"/>
                </a:solidFill>
                <a:latin typeface="Arial" panose="020B0604020202020204" pitchFamily="34" charset="0"/>
                <a:cs typeface="Arial" panose="020B0604020202020204" pitchFamily="34" charset="0"/>
              </a:rPr>
              <a:t>Neaves</a:t>
            </a:r>
            <a:r>
              <a:rPr lang="en-US" sz="2800" b="1" dirty="0">
                <a:solidFill>
                  <a:schemeClr val="tx1"/>
                </a:solidFill>
                <a:latin typeface="Arial" panose="020B0604020202020204" pitchFamily="34" charset="0"/>
                <a:cs typeface="Arial" panose="020B0604020202020204" pitchFamily="34" charset="0"/>
              </a:rPr>
              <a:t>, PhD, MPP</a:t>
            </a:r>
          </a:p>
          <a:p>
            <a:r>
              <a:rPr lang="en-US" sz="2000" dirty="0" err="1">
                <a:solidFill>
                  <a:schemeClr val="tx1"/>
                </a:solidFill>
                <a:latin typeface="Arial" panose="020B0604020202020204" pitchFamily="34" charset="0"/>
                <a:cs typeface="Arial" panose="020B0604020202020204" pitchFamily="34" charset="0"/>
              </a:rPr>
              <a:t>Schar</a:t>
            </a:r>
            <a:r>
              <a:rPr lang="en-US" sz="2000" dirty="0">
                <a:solidFill>
                  <a:schemeClr val="tx1"/>
                </a:solidFill>
                <a:latin typeface="Arial" panose="020B0604020202020204" pitchFamily="34" charset="0"/>
                <a:cs typeface="Arial" panose="020B0604020202020204" pitchFamily="34" charset="0"/>
              </a:rPr>
              <a:t> School of Policy and Government – George Mason University</a:t>
            </a:r>
          </a:p>
          <a:p>
            <a:endParaRPr lang="en-US" sz="2800" b="1" dirty="0">
              <a:latin typeface="Garamond" panose="02020404030301010803" pitchFamily="18" charset="0"/>
            </a:endParaRPr>
          </a:p>
        </p:txBody>
      </p:sp>
      <p:pic>
        <p:nvPicPr>
          <p:cNvPr id="5" name="Picture 4"/>
          <p:cNvPicPr>
            <a:picLocks noChangeAspect="1"/>
          </p:cNvPicPr>
          <p:nvPr/>
        </p:nvPicPr>
        <p:blipFill>
          <a:blip r:embed="rId2"/>
          <a:stretch>
            <a:fillRect/>
          </a:stretch>
        </p:blipFill>
        <p:spPr>
          <a:xfrm>
            <a:off x="467177" y="2838553"/>
            <a:ext cx="1962690" cy="188053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463" y="4719088"/>
            <a:ext cx="2354119" cy="1680464"/>
          </a:xfrm>
          <a:prstGeom prst="rect">
            <a:avLst/>
          </a:prstGeom>
        </p:spPr>
      </p:pic>
    </p:spTree>
    <p:extLst>
      <p:ext uri="{BB962C8B-B14F-4D97-AF65-F5344CB8AC3E}">
        <p14:creationId xmlns:p14="http://schemas.microsoft.com/office/powerpoint/2010/main" val="34683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12466" y="2022455"/>
            <a:ext cx="5800654" cy="3431025"/>
          </a:xfrm>
          <a:prstGeom prst="rect">
            <a:avLst/>
          </a:prstGeom>
        </p:spPr>
      </p:pic>
      <p:pic>
        <p:nvPicPr>
          <p:cNvPr id="5" name="Picture 4"/>
          <p:cNvPicPr>
            <a:picLocks noChangeAspect="1"/>
          </p:cNvPicPr>
          <p:nvPr/>
        </p:nvPicPr>
        <p:blipFill>
          <a:blip r:embed="rId3"/>
          <a:stretch>
            <a:fillRect/>
          </a:stretch>
        </p:blipFill>
        <p:spPr>
          <a:xfrm>
            <a:off x="6096000" y="2022455"/>
            <a:ext cx="5996111" cy="3539763"/>
          </a:xfrm>
          <a:prstGeom prst="rect">
            <a:avLst/>
          </a:prstGeom>
        </p:spPr>
      </p:pic>
      <p:sp>
        <p:nvSpPr>
          <p:cNvPr id="8" name="Title 1"/>
          <p:cNvSpPr txBox="1">
            <a:spLocks/>
          </p:cNvSpPr>
          <p:nvPr/>
        </p:nvSpPr>
        <p:spPr>
          <a:xfrm>
            <a:off x="0" y="141402"/>
            <a:ext cx="12192000" cy="12956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Side by Side: MD State and Local Small Business </a:t>
            </a:r>
          </a:p>
        </p:txBody>
      </p:sp>
    </p:spTree>
    <p:extLst>
      <p:ext uri="{BB962C8B-B14F-4D97-AF65-F5344CB8AC3E}">
        <p14:creationId xmlns:p14="http://schemas.microsoft.com/office/powerpoint/2010/main" val="256086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rotWithShape="1">
          <a:blip r:embed="rId2"/>
          <a:stretch/>
        </p:blipFill>
        <p:spPr>
          <a:xfrm>
            <a:off x="4168819" y="2138361"/>
            <a:ext cx="2517860" cy="3881437"/>
          </a:xfrm>
          <a:prstGeom prst="rect">
            <a:avLst/>
          </a:prstGeom>
        </p:spPr>
      </p:pic>
      <p:sp>
        <p:nvSpPr>
          <p:cNvPr id="4" name="Title 1"/>
          <p:cNvSpPr txBox="1">
            <a:spLocks/>
          </p:cNvSpPr>
          <p:nvPr/>
        </p:nvSpPr>
        <p:spPr>
          <a:xfrm>
            <a:off x="0" y="131975"/>
            <a:ext cx="12192000" cy="12067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Small Business and Disaster: What is a Disaster?</a:t>
            </a:r>
          </a:p>
        </p:txBody>
      </p:sp>
      <p:pic>
        <p:nvPicPr>
          <p:cNvPr id="8" name="Picture 7"/>
          <p:cNvPicPr>
            <a:picLocks noChangeAspect="1"/>
          </p:cNvPicPr>
          <p:nvPr/>
        </p:nvPicPr>
        <p:blipFill rotWithShape="1">
          <a:blip r:embed="rId3"/>
          <a:srcRect l="29583" t="19260" r="44375" b="9930"/>
          <a:stretch/>
        </p:blipFill>
        <p:spPr>
          <a:xfrm>
            <a:off x="789009" y="1650997"/>
            <a:ext cx="3175000" cy="4856163"/>
          </a:xfrm>
          <a:prstGeom prst="rect">
            <a:avLst/>
          </a:prstGeom>
        </p:spPr>
      </p:pic>
      <p:sp>
        <p:nvSpPr>
          <p:cNvPr id="11" name="TextBox 10"/>
          <p:cNvSpPr txBox="1"/>
          <p:nvPr/>
        </p:nvSpPr>
        <p:spPr>
          <a:xfrm>
            <a:off x="7096299" y="3001862"/>
            <a:ext cx="4597400" cy="1077218"/>
          </a:xfrm>
          <a:prstGeom prst="rect">
            <a:avLst/>
          </a:prstGeom>
          <a:noFill/>
        </p:spPr>
        <p:txBody>
          <a:bodyPr wrap="square" rtlCol="0">
            <a:spAutoFit/>
          </a:bodyPr>
          <a:lstStyle/>
          <a:p>
            <a:pPr algn="ctr"/>
            <a:r>
              <a:rPr lang="en-US" sz="3200" b="1" dirty="0">
                <a:latin typeface="Garamond" panose="02020404030301010803" pitchFamily="18" charset="0"/>
              </a:rPr>
              <a:t>Two volumes…and your guess is as good as mine?</a:t>
            </a:r>
          </a:p>
        </p:txBody>
      </p:sp>
    </p:spTree>
    <p:extLst>
      <p:ext uri="{BB962C8B-B14F-4D97-AF65-F5344CB8AC3E}">
        <p14:creationId xmlns:p14="http://schemas.microsoft.com/office/powerpoint/2010/main" val="368300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27591"/>
            <a:ext cx="12191999" cy="1022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Defining Small Business in Disaster Research</a:t>
            </a:r>
          </a:p>
        </p:txBody>
      </p:sp>
      <p:graphicFrame>
        <p:nvGraphicFramePr>
          <p:cNvPr id="2" name="Table 1"/>
          <p:cNvGraphicFramePr>
            <a:graphicFrameLocks noGrp="1"/>
          </p:cNvGraphicFramePr>
          <p:nvPr>
            <p:extLst>
              <p:ext uri="{D42A27DB-BD31-4B8C-83A1-F6EECF244321}">
                <p14:modId xmlns:p14="http://schemas.microsoft.com/office/powerpoint/2010/main" val="770210112"/>
              </p:ext>
            </p:extLst>
          </p:nvPr>
        </p:nvGraphicFramePr>
        <p:xfrm>
          <a:off x="1346200" y="1331513"/>
          <a:ext cx="9652000" cy="5499100"/>
        </p:xfrm>
        <a:graphic>
          <a:graphicData uri="http://schemas.openxmlformats.org/drawingml/2006/table">
            <a:tbl>
              <a:tblPr firstRow="1" firstCol="1" bandRow="1">
                <a:tableStyleId>{5C22544A-7EE6-4342-B048-85BDC9FD1C3A}</a:tableStyleId>
              </a:tblPr>
              <a:tblGrid>
                <a:gridCol w="2968874">
                  <a:extLst>
                    <a:ext uri="{9D8B030D-6E8A-4147-A177-3AD203B41FA5}">
                      <a16:colId xmlns:a16="http://schemas.microsoft.com/office/drawing/2014/main" val="2646926932"/>
                    </a:ext>
                  </a:extLst>
                </a:gridCol>
                <a:gridCol w="6683126">
                  <a:extLst>
                    <a:ext uri="{9D8B030D-6E8A-4147-A177-3AD203B41FA5}">
                      <a16:colId xmlns:a16="http://schemas.microsoft.com/office/drawing/2014/main" val="1574436046"/>
                    </a:ext>
                  </a:extLst>
                </a:gridCol>
              </a:tblGrid>
              <a:tr h="461947">
                <a:tc>
                  <a:txBody>
                    <a:bodyPr/>
                    <a:lstStyle/>
                    <a:p>
                      <a:pPr>
                        <a:lnSpc>
                          <a:spcPct val="115000"/>
                        </a:lnSpc>
                        <a:spcAft>
                          <a:spcPts val="0"/>
                        </a:spcAft>
                      </a:pPr>
                      <a:r>
                        <a:rPr lang="en-US" sz="1600" u="sng" dirty="0">
                          <a:effectLst/>
                        </a:rPr>
                        <a:t>Definition</a:t>
                      </a:r>
                      <a:endParaRPr lang="en-US" sz="1600" dirty="0">
                        <a:effectLst/>
                        <a:latin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en-US" sz="1600" u="sng" dirty="0">
                          <a:effectLst/>
                        </a:rPr>
                        <a:t>Study</a:t>
                      </a:r>
                      <a:endParaRPr lang="en-US" sz="1600" dirty="0">
                        <a:effectLst/>
                        <a:latin typeface="Calibri" panose="020F0502020204030204" pitchFamily="34" charset="0"/>
                        <a:cs typeface="Times New Roman" panose="02020603050405020304" pitchFamily="18" charset="0"/>
                      </a:endParaRPr>
                    </a:p>
                  </a:txBody>
                  <a:tcPr marL="66675" marR="66675" marT="66675" marB="66675"/>
                </a:tc>
                <a:extLst>
                  <a:ext uri="{0D108BD9-81ED-4DB2-BD59-A6C34878D82A}">
                    <a16:rowId xmlns:a16="http://schemas.microsoft.com/office/drawing/2014/main" val="2433301886"/>
                  </a:ext>
                </a:extLst>
              </a:tr>
              <a:tr h="755157">
                <a:tc>
                  <a:txBody>
                    <a:bodyPr/>
                    <a:lstStyle/>
                    <a:p>
                      <a:pPr>
                        <a:lnSpc>
                          <a:spcPct val="115000"/>
                        </a:lnSpc>
                        <a:spcAft>
                          <a:spcPts val="0"/>
                        </a:spcAft>
                      </a:pPr>
                      <a:r>
                        <a:rPr lang="en-US" sz="1600" dirty="0">
                          <a:effectLst/>
                        </a:rPr>
                        <a:t>500 or less employees</a:t>
                      </a:r>
                      <a:endParaRPr lang="en-US" sz="1600" dirty="0">
                        <a:effectLst/>
                        <a:latin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tabLst>
                          <a:tab pos="2872740" algn="l"/>
                        </a:tabLst>
                      </a:pPr>
                      <a:r>
                        <a:rPr lang="en-US" sz="1600" dirty="0">
                          <a:effectLst/>
                        </a:rPr>
                        <a:t>Haynes, Danes, &amp; Stafford, 2011; 	</a:t>
                      </a:r>
                    </a:p>
                    <a:p>
                      <a:pPr>
                        <a:lnSpc>
                          <a:spcPct val="115000"/>
                        </a:lnSpc>
                        <a:spcAft>
                          <a:spcPts val="0"/>
                        </a:spcAft>
                      </a:pPr>
                      <a:r>
                        <a:rPr lang="en-US" sz="1600" dirty="0">
                          <a:effectLst/>
                        </a:rPr>
                        <a:t>McDonald, Florax &amp; Marshall, 2014 </a:t>
                      </a:r>
                      <a:endParaRPr lang="en-US" sz="1600" dirty="0">
                        <a:effectLst/>
                        <a:latin typeface="Calibri" panose="020F0502020204030204" pitchFamily="34" charset="0"/>
                        <a:cs typeface="Times New Roman" panose="02020603050405020304" pitchFamily="18" charset="0"/>
                      </a:endParaRPr>
                    </a:p>
                  </a:txBody>
                  <a:tcPr marL="66675" marR="66675" marT="66675" marB="66675"/>
                </a:tc>
                <a:extLst>
                  <a:ext uri="{0D108BD9-81ED-4DB2-BD59-A6C34878D82A}">
                    <a16:rowId xmlns:a16="http://schemas.microsoft.com/office/drawing/2014/main" val="290647360"/>
                  </a:ext>
                </a:extLst>
              </a:tr>
              <a:tr h="461947">
                <a:tc>
                  <a:txBody>
                    <a:bodyPr/>
                    <a:lstStyle/>
                    <a:p>
                      <a:pPr>
                        <a:lnSpc>
                          <a:spcPct val="115000"/>
                        </a:lnSpc>
                        <a:spcAft>
                          <a:spcPts val="0"/>
                        </a:spcAft>
                      </a:pPr>
                      <a:r>
                        <a:rPr lang="en-US" sz="1600" dirty="0">
                          <a:effectLst/>
                        </a:rPr>
                        <a:t>200 or less employees</a:t>
                      </a:r>
                      <a:endParaRPr lang="en-US" sz="1600" dirty="0">
                        <a:effectLst/>
                        <a:latin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en-US" sz="1600" dirty="0">
                          <a:effectLst/>
                        </a:rPr>
                        <a:t>Schrank et al, 2013; Marshall et al., 2015</a:t>
                      </a:r>
                      <a:endParaRPr lang="en-US" sz="1600" dirty="0">
                        <a:effectLst/>
                        <a:latin typeface="Calibri" panose="020F0502020204030204" pitchFamily="34" charset="0"/>
                        <a:cs typeface="Times New Roman" panose="02020603050405020304" pitchFamily="18" charset="0"/>
                      </a:endParaRPr>
                    </a:p>
                  </a:txBody>
                  <a:tcPr marL="66675" marR="66675" marT="66675" marB="66675"/>
                </a:tc>
                <a:extLst>
                  <a:ext uri="{0D108BD9-81ED-4DB2-BD59-A6C34878D82A}">
                    <a16:rowId xmlns:a16="http://schemas.microsoft.com/office/drawing/2014/main" val="1362190372"/>
                  </a:ext>
                </a:extLst>
              </a:tr>
              <a:tr h="755157">
                <a:tc>
                  <a:txBody>
                    <a:bodyPr/>
                    <a:lstStyle/>
                    <a:p>
                      <a:pPr>
                        <a:lnSpc>
                          <a:spcPct val="115000"/>
                        </a:lnSpc>
                        <a:spcAft>
                          <a:spcPts val="0"/>
                        </a:spcAft>
                      </a:pPr>
                      <a:r>
                        <a:rPr lang="en-US" sz="1600" dirty="0">
                          <a:effectLst/>
                        </a:rPr>
                        <a:t>Less than 100 employees</a:t>
                      </a:r>
                      <a:endParaRPr lang="en-US" sz="1600" dirty="0">
                        <a:effectLst/>
                        <a:latin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en-US" sz="1600" dirty="0" err="1">
                          <a:effectLst/>
                        </a:rPr>
                        <a:t>Alesch</a:t>
                      </a:r>
                      <a:r>
                        <a:rPr lang="en-US" sz="1600" dirty="0">
                          <a:effectLst/>
                        </a:rPr>
                        <a:t> et al., 2001; Yoshida &amp; Dele, 2003; Flynn, 2003; </a:t>
                      </a:r>
                    </a:p>
                    <a:p>
                      <a:pPr>
                        <a:lnSpc>
                          <a:spcPct val="115000"/>
                        </a:lnSpc>
                        <a:spcAft>
                          <a:spcPts val="0"/>
                        </a:spcAft>
                      </a:pPr>
                      <a:r>
                        <a:rPr lang="en-US" sz="1600" dirty="0" err="1">
                          <a:effectLst/>
                        </a:rPr>
                        <a:t>Runyan</a:t>
                      </a:r>
                      <a:r>
                        <a:rPr lang="en-US" sz="1600" dirty="0">
                          <a:effectLst/>
                        </a:rPr>
                        <a:t>, 2006; Howe, 2011</a:t>
                      </a:r>
                      <a:endParaRPr lang="en-US" sz="1600" dirty="0">
                        <a:effectLst/>
                        <a:latin typeface="Calibri" panose="020F0502020204030204" pitchFamily="34" charset="0"/>
                        <a:cs typeface="Times New Roman" panose="02020603050405020304" pitchFamily="18" charset="0"/>
                      </a:endParaRPr>
                    </a:p>
                  </a:txBody>
                  <a:tcPr marL="66675" marR="66675" marT="66675" marB="66675"/>
                </a:tc>
                <a:extLst>
                  <a:ext uri="{0D108BD9-81ED-4DB2-BD59-A6C34878D82A}">
                    <a16:rowId xmlns:a16="http://schemas.microsoft.com/office/drawing/2014/main" val="4237291010"/>
                  </a:ext>
                </a:extLst>
              </a:tr>
              <a:tr h="461947">
                <a:tc>
                  <a:txBody>
                    <a:bodyPr/>
                    <a:lstStyle/>
                    <a:p>
                      <a:pPr>
                        <a:lnSpc>
                          <a:spcPct val="115000"/>
                        </a:lnSpc>
                        <a:spcAft>
                          <a:spcPts val="0"/>
                        </a:spcAft>
                      </a:pPr>
                      <a:r>
                        <a:rPr lang="en-US" sz="1600">
                          <a:effectLst/>
                        </a:rPr>
                        <a:t>Less than 50 employees</a:t>
                      </a:r>
                      <a:endParaRPr lang="en-US" sz="1600">
                        <a:effectLst/>
                        <a:latin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en-US" sz="1600" dirty="0">
                          <a:effectLst/>
                        </a:rPr>
                        <a:t>Corey &amp; </a:t>
                      </a:r>
                      <a:r>
                        <a:rPr lang="en-US" sz="1600" dirty="0" err="1">
                          <a:effectLst/>
                        </a:rPr>
                        <a:t>Deitch</a:t>
                      </a:r>
                      <a:r>
                        <a:rPr lang="en-US" sz="1600" dirty="0">
                          <a:effectLst/>
                        </a:rPr>
                        <a:t>, 2011</a:t>
                      </a:r>
                      <a:endParaRPr lang="en-US" sz="1600" dirty="0">
                        <a:effectLst/>
                        <a:latin typeface="Calibri" panose="020F0502020204030204" pitchFamily="34" charset="0"/>
                        <a:cs typeface="Times New Roman" panose="02020603050405020304" pitchFamily="18" charset="0"/>
                      </a:endParaRPr>
                    </a:p>
                  </a:txBody>
                  <a:tcPr marL="66675" marR="66675" marT="66675" marB="66675"/>
                </a:tc>
                <a:extLst>
                  <a:ext uri="{0D108BD9-81ED-4DB2-BD59-A6C34878D82A}">
                    <a16:rowId xmlns:a16="http://schemas.microsoft.com/office/drawing/2014/main" val="3013494412"/>
                  </a:ext>
                </a:extLst>
              </a:tr>
              <a:tr h="755157">
                <a:tc>
                  <a:txBody>
                    <a:bodyPr/>
                    <a:lstStyle/>
                    <a:p>
                      <a:pPr>
                        <a:lnSpc>
                          <a:spcPct val="115000"/>
                        </a:lnSpc>
                        <a:spcAft>
                          <a:spcPts val="0"/>
                        </a:spcAft>
                      </a:pPr>
                      <a:r>
                        <a:rPr lang="en-US" sz="1600" dirty="0">
                          <a:effectLst/>
                        </a:rPr>
                        <a:t>Less than 20 employees</a:t>
                      </a:r>
                      <a:endParaRPr lang="en-US" sz="1600" dirty="0">
                        <a:effectLst/>
                        <a:latin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en-US" sz="1600" dirty="0" err="1">
                          <a:effectLst/>
                        </a:rPr>
                        <a:t>Dahlhamer</a:t>
                      </a:r>
                      <a:r>
                        <a:rPr lang="en-US" sz="1600" dirty="0">
                          <a:effectLst/>
                        </a:rPr>
                        <a:t> &amp; D’Souza, 1995;</a:t>
                      </a:r>
                      <a:r>
                        <a:rPr lang="en-US" sz="1600" u="sng" dirty="0">
                          <a:effectLst/>
                        </a:rPr>
                        <a:t> </a:t>
                      </a:r>
                      <a:r>
                        <a:rPr lang="en-US" sz="1600" dirty="0">
                          <a:effectLst/>
                        </a:rPr>
                        <a:t>Tierney et al., 1996; </a:t>
                      </a:r>
                      <a:r>
                        <a:rPr lang="en-US" sz="1600" dirty="0" err="1">
                          <a:effectLst/>
                        </a:rPr>
                        <a:t>Dahlhamer</a:t>
                      </a:r>
                      <a:r>
                        <a:rPr lang="en-US" sz="1600" dirty="0">
                          <a:effectLst/>
                        </a:rPr>
                        <a:t> &amp; D’Souza, 1997; Tierney, 1997; </a:t>
                      </a:r>
                      <a:r>
                        <a:rPr lang="en-US" sz="1600" dirty="0" err="1">
                          <a:effectLst/>
                        </a:rPr>
                        <a:t>Dahlhamer</a:t>
                      </a:r>
                      <a:r>
                        <a:rPr lang="en-US" sz="1600" dirty="0">
                          <a:effectLst/>
                        </a:rPr>
                        <a:t> &amp; Tierney, 1998</a:t>
                      </a:r>
                      <a:endParaRPr lang="en-US" sz="1600" dirty="0">
                        <a:effectLst/>
                        <a:latin typeface="Calibri" panose="020F0502020204030204" pitchFamily="34" charset="0"/>
                        <a:cs typeface="Times New Roman" panose="02020603050405020304" pitchFamily="18" charset="0"/>
                      </a:endParaRPr>
                    </a:p>
                  </a:txBody>
                  <a:tcPr marL="66675" marR="66675" marT="66675" marB="66675"/>
                </a:tc>
                <a:extLst>
                  <a:ext uri="{0D108BD9-81ED-4DB2-BD59-A6C34878D82A}">
                    <a16:rowId xmlns:a16="http://schemas.microsoft.com/office/drawing/2014/main" val="978631217"/>
                  </a:ext>
                </a:extLst>
              </a:tr>
              <a:tr h="461947">
                <a:tc>
                  <a:txBody>
                    <a:bodyPr/>
                    <a:lstStyle/>
                    <a:p>
                      <a:pPr>
                        <a:lnSpc>
                          <a:spcPct val="115000"/>
                        </a:lnSpc>
                        <a:spcAft>
                          <a:spcPts val="0"/>
                        </a:spcAft>
                      </a:pPr>
                      <a:r>
                        <a:rPr lang="en-US" sz="1600">
                          <a:effectLst/>
                        </a:rPr>
                        <a:t>19 or less employees</a:t>
                      </a:r>
                      <a:endParaRPr lang="en-US" sz="1600">
                        <a:effectLst/>
                        <a:latin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en-US" sz="1600" dirty="0" err="1">
                          <a:effectLst/>
                        </a:rPr>
                        <a:t>Sadiq</a:t>
                      </a:r>
                      <a:r>
                        <a:rPr lang="en-US" sz="1600" dirty="0">
                          <a:effectLst/>
                        </a:rPr>
                        <a:t>, 2011</a:t>
                      </a:r>
                      <a:endParaRPr lang="en-US" sz="1600" dirty="0">
                        <a:effectLst/>
                        <a:latin typeface="Calibri" panose="020F0502020204030204" pitchFamily="34" charset="0"/>
                        <a:cs typeface="Times New Roman" panose="02020603050405020304" pitchFamily="18" charset="0"/>
                      </a:endParaRPr>
                    </a:p>
                  </a:txBody>
                  <a:tcPr marL="66675" marR="66675" marT="66675" marB="66675"/>
                </a:tc>
                <a:extLst>
                  <a:ext uri="{0D108BD9-81ED-4DB2-BD59-A6C34878D82A}">
                    <a16:rowId xmlns:a16="http://schemas.microsoft.com/office/drawing/2014/main" val="2729084071"/>
                  </a:ext>
                </a:extLst>
              </a:tr>
              <a:tr h="461947">
                <a:tc>
                  <a:txBody>
                    <a:bodyPr/>
                    <a:lstStyle/>
                    <a:p>
                      <a:pPr>
                        <a:lnSpc>
                          <a:spcPct val="115000"/>
                        </a:lnSpc>
                        <a:spcAft>
                          <a:spcPts val="0"/>
                        </a:spcAft>
                      </a:pPr>
                      <a:r>
                        <a:rPr lang="en-US" sz="1600">
                          <a:effectLst/>
                        </a:rPr>
                        <a:t>15 or less employees</a:t>
                      </a:r>
                      <a:endParaRPr lang="en-US" sz="1600">
                        <a:effectLst/>
                        <a:latin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en-US" sz="1600" dirty="0" err="1">
                          <a:effectLst/>
                        </a:rPr>
                        <a:t>Drabek</a:t>
                      </a:r>
                      <a:r>
                        <a:rPr lang="en-US" sz="1600" dirty="0">
                          <a:effectLst/>
                        </a:rPr>
                        <a:t>, 1991</a:t>
                      </a:r>
                      <a:endParaRPr lang="en-US" sz="1600" dirty="0">
                        <a:effectLst/>
                        <a:latin typeface="Calibri" panose="020F0502020204030204" pitchFamily="34" charset="0"/>
                        <a:cs typeface="Times New Roman" panose="02020603050405020304" pitchFamily="18" charset="0"/>
                      </a:endParaRPr>
                    </a:p>
                  </a:txBody>
                  <a:tcPr marL="66675" marR="66675" marT="66675" marB="66675"/>
                </a:tc>
                <a:extLst>
                  <a:ext uri="{0D108BD9-81ED-4DB2-BD59-A6C34878D82A}">
                    <a16:rowId xmlns:a16="http://schemas.microsoft.com/office/drawing/2014/main" val="2936574841"/>
                  </a:ext>
                </a:extLst>
              </a:tr>
              <a:tr h="461947">
                <a:tc>
                  <a:txBody>
                    <a:bodyPr/>
                    <a:lstStyle/>
                    <a:p>
                      <a:pPr>
                        <a:lnSpc>
                          <a:spcPct val="115000"/>
                        </a:lnSpc>
                        <a:spcAft>
                          <a:spcPts val="0"/>
                        </a:spcAft>
                      </a:pPr>
                      <a:r>
                        <a:rPr lang="en-US" sz="1600">
                          <a:effectLst/>
                        </a:rPr>
                        <a:t>10 or less employees</a:t>
                      </a:r>
                      <a:endParaRPr lang="en-US" sz="1600">
                        <a:effectLst/>
                        <a:latin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en-US" sz="1600" dirty="0" err="1">
                          <a:effectLst/>
                        </a:rPr>
                        <a:t>Landahl</a:t>
                      </a:r>
                      <a:r>
                        <a:rPr lang="en-US" sz="1600" dirty="0">
                          <a:effectLst/>
                        </a:rPr>
                        <a:t>, 2013</a:t>
                      </a:r>
                      <a:endParaRPr lang="en-US" sz="1600" dirty="0">
                        <a:effectLst/>
                        <a:latin typeface="Calibri" panose="020F0502020204030204" pitchFamily="34" charset="0"/>
                        <a:cs typeface="Times New Roman" panose="02020603050405020304" pitchFamily="18" charset="0"/>
                      </a:endParaRPr>
                    </a:p>
                  </a:txBody>
                  <a:tcPr marL="66675" marR="66675" marT="66675" marB="66675"/>
                </a:tc>
                <a:extLst>
                  <a:ext uri="{0D108BD9-81ED-4DB2-BD59-A6C34878D82A}">
                    <a16:rowId xmlns:a16="http://schemas.microsoft.com/office/drawing/2014/main" val="3840437237"/>
                  </a:ext>
                </a:extLst>
              </a:tr>
              <a:tr h="461947">
                <a:tc>
                  <a:txBody>
                    <a:bodyPr/>
                    <a:lstStyle/>
                    <a:p>
                      <a:pPr>
                        <a:lnSpc>
                          <a:spcPct val="115000"/>
                        </a:lnSpc>
                        <a:spcAft>
                          <a:spcPts val="0"/>
                        </a:spcAft>
                      </a:pPr>
                      <a:r>
                        <a:rPr lang="en-US" sz="1600">
                          <a:effectLst/>
                        </a:rPr>
                        <a:t>5 or less employees</a:t>
                      </a:r>
                      <a:endParaRPr lang="en-US" sz="1600">
                        <a:effectLst/>
                        <a:latin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en-US" sz="1600" dirty="0">
                          <a:effectLst/>
                        </a:rPr>
                        <a:t>Chang &amp; </a:t>
                      </a:r>
                      <a:r>
                        <a:rPr lang="en-US" sz="1600" dirty="0" err="1">
                          <a:effectLst/>
                        </a:rPr>
                        <a:t>Falit-Baiamonte</a:t>
                      </a:r>
                      <a:r>
                        <a:rPr lang="en-US" sz="1600" dirty="0">
                          <a:effectLst/>
                        </a:rPr>
                        <a:t>, 2002</a:t>
                      </a:r>
                      <a:endParaRPr lang="en-US" sz="1600" dirty="0">
                        <a:effectLst/>
                        <a:latin typeface="Calibri" panose="020F0502020204030204" pitchFamily="34" charset="0"/>
                        <a:cs typeface="Times New Roman" panose="02020603050405020304" pitchFamily="18" charset="0"/>
                      </a:endParaRPr>
                    </a:p>
                  </a:txBody>
                  <a:tcPr marL="66675" marR="66675" marT="66675" marB="66675"/>
                </a:tc>
                <a:extLst>
                  <a:ext uri="{0D108BD9-81ED-4DB2-BD59-A6C34878D82A}">
                    <a16:rowId xmlns:a16="http://schemas.microsoft.com/office/drawing/2014/main" val="2862847708"/>
                  </a:ext>
                </a:extLst>
              </a:tr>
            </a:tbl>
          </a:graphicData>
        </a:graphic>
      </p:graphicFrame>
      <p:sp>
        <p:nvSpPr>
          <p:cNvPr id="10" name="Rectangle 9"/>
          <p:cNvSpPr/>
          <p:nvPr/>
        </p:nvSpPr>
        <p:spPr>
          <a:xfrm>
            <a:off x="1554241" y="902901"/>
            <a:ext cx="9058121" cy="461665"/>
          </a:xfrm>
          <a:prstGeom prst="rect">
            <a:avLst/>
          </a:prstGeom>
        </p:spPr>
        <p:txBody>
          <a:bodyPr wrap="none">
            <a:spAutoFit/>
          </a:bodyPr>
          <a:lstStyle/>
          <a:p>
            <a:pPr algn="ctr">
              <a:spcAft>
                <a:spcPts val="0"/>
              </a:spcAft>
            </a:pPr>
            <a:r>
              <a:rPr lang="en-US" sz="2400" b="1" dirty="0">
                <a:solidFill>
                  <a:srgbClr val="000000"/>
                </a:solidFill>
                <a:latin typeface="Garamond" panose="02020404030301010803" pitchFamily="18" charset="0"/>
                <a:ea typeface="Times New Roman" panose="02020603050405020304" pitchFamily="18" charset="0"/>
              </a:rPr>
              <a:t>Definitions of Small Business in Emergency Management Research</a:t>
            </a:r>
            <a:endParaRPr lang="en-US" sz="3600" b="1" dirty="0">
              <a:effectLst/>
              <a:latin typeface="Garamond" panose="02020404030301010803" pitchFamily="18" charset="0"/>
            </a:endParaRPr>
          </a:p>
        </p:txBody>
      </p:sp>
      <p:sp>
        <p:nvSpPr>
          <p:cNvPr id="3" name="TextBox 2"/>
          <p:cNvSpPr txBox="1"/>
          <p:nvPr/>
        </p:nvSpPr>
        <p:spPr>
          <a:xfrm>
            <a:off x="1346199" y="2930684"/>
            <a:ext cx="9652001" cy="2123658"/>
          </a:xfrm>
          <a:prstGeom prst="rect">
            <a:avLst/>
          </a:prstGeom>
          <a:solidFill>
            <a:schemeClr val="bg1"/>
          </a:solidFill>
          <a:ln>
            <a:solidFill>
              <a:schemeClr val="tx1"/>
            </a:solidFill>
          </a:ln>
        </p:spPr>
        <p:txBody>
          <a:bodyPr wrap="square" rtlCol="0">
            <a:spAutoFit/>
          </a:bodyPr>
          <a:lstStyle/>
          <a:p>
            <a:pPr algn="ctr"/>
            <a:r>
              <a:rPr lang="en-US" sz="6600" b="1" dirty="0">
                <a:latin typeface="Garamond" panose="02020404030301010803" pitchFamily="18" charset="0"/>
              </a:rPr>
              <a:t>Mostly an Issue of </a:t>
            </a:r>
          </a:p>
          <a:p>
            <a:pPr algn="ctr"/>
            <a:r>
              <a:rPr lang="en-US" sz="6600" b="1" dirty="0">
                <a:latin typeface="Garamond" panose="02020404030301010803" pitchFamily="18" charset="0"/>
              </a:rPr>
              <a:t>Analytical Convenience</a:t>
            </a:r>
          </a:p>
        </p:txBody>
      </p:sp>
    </p:spTree>
    <p:extLst>
      <p:ext uri="{BB962C8B-B14F-4D97-AF65-F5344CB8AC3E}">
        <p14:creationId xmlns:p14="http://schemas.microsoft.com/office/powerpoint/2010/main" val="149399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38223"/>
            <a:ext cx="12192000" cy="12004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One Dimension: Operationalizing Recovery</a:t>
            </a:r>
          </a:p>
        </p:txBody>
      </p:sp>
      <p:sp>
        <p:nvSpPr>
          <p:cNvPr id="3" name="Rectangle 2"/>
          <p:cNvSpPr/>
          <p:nvPr/>
        </p:nvSpPr>
        <p:spPr>
          <a:xfrm>
            <a:off x="762000" y="1338679"/>
            <a:ext cx="10668000" cy="1200329"/>
          </a:xfrm>
          <a:prstGeom prst="rect">
            <a:avLst/>
          </a:prstGeom>
        </p:spPr>
        <p:txBody>
          <a:bodyPr wrap="square">
            <a:spAutoFit/>
          </a:bodyPr>
          <a:lstStyle/>
          <a:p>
            <a:pPr marL="342900" indent="-342900">
              <a:buFont typeface="Arial" panose="020B0604020202020204" pitchFamily="34" charset="0"/>
              <a:buChar char="•"/>
            </a:pPr>
            <a:r>
              <a:rPr lang="en-US" sz="2400" dirty="0">
                <a:latin typeface="Garamond" panose="02020404030301010803" pitchFamily="18" charset="0"/>
              </a:rPr>
              <a:t>Researchers generally conceptualize and measure disaster recovery as self-reported perceptions of business owners (</a:t>
            </a:r>
            <a:r>
              <a:rPr lang="en-US" sz="2400" dirty="0" err="1">
                <a:latin typeface="Garamond" panose="02020404030301010803" pitchFamily="18" charset="0"/>
              </a:rPr>
              <a:t>Dahlhamer</a:t>
            </a:r>
            <a:r>
              <a:rPr lang="en-US" sz="2400" dirty="0">
                <a:latin typeface="Garamond" panose="02020404030301010803" pitchFamily="18" charset="0"/>
              </a:rPr>
              <a:t> &amp; Tierney, 1996; Webb, Tierney, &amp; </a:t>
            </a:r>
            <a:r>
              <a:rPr lang="en-US" sz="2400" dirty="0" err="1">
                <a:latin typeface="Garamond" panose="02020404030301010803" pitchFamily="18" charset="0"/>
              </a:rPr>
              <a:t>Dahlhamer</a:t>
            </a:r>
            <a:r>
              <a:rPr lang="en-US" sz="2400" dirty="0">
                <a:latin typeface="Garamond" panose="02020404030301010803" pitchFamily="18" charset="0"/>
              </a:rPr>
              <a:t> 2000; Webb, Tierney, &amp; </a:t>
            </a:r>
            <a:r>
              <a:rPr lang="en-US" sz="2400" dirty="0" err="1">
                <a:latin typeface="Garamond" panose="02020404030301010803" pitchFamily="18" charset="0"/>
              </a:rPr>
              <a:t>Dahlhamer</a:t>
            </a:r>
            <a:r>
              <a:rPr lang="en-US" sz="2400" dirty="0">
                <a:latin typeface="Garamond" panose="02020404030301010803" pitchFamily="18" charset="0"/>
              </a:rPr>
              <a:t> 2000; 2002).</a:t>
            </a:r>
          </a:p>
        </p:txBody>
      </p:sp>
      <p:sp>
        <p:nvSpPr>
          <p:cNvPr id="9" name="Rectangle 8"/>
          <p:cNvSpPr/>
          <p:nvPr/>
        </p:nvSpPr>
        <p:spPr>
          <a:xfrm>
            <a:off x="1366886" y="4996279"/>
            <a:ext cx="10063114" cy="1569660"/>
          </a:xfrm>
          <a:prstGeom prst="rect">
            <a:avLst/>
          </a:prstGeom>
        </p:spPr>
        <p:txBody>
          <a:bodyPr wrap="square">
            <a:spAutoFit/>
          </a:bodyPr>
          <a:lstStyle/>
          <a:p>
            <a:pPr marL="342900" indent="-342900">
              <a:buFont typeface="Arial" panose="020B0604020202020204" pitchFamily="34" charset="0"/>
              <a:buChar char="•"/>
            </a:pPr>
            <a:r>
              <a:rPr lang="en-US" sz="2400" dirty="0">
                <a:latin typeface="Garamond" panose="02020404030301010803" pitchFamily="18" charset="0"/>
              </a:rPr>
              <a:t>Dependent variable: </a:t>
            </a:r>
            <a:r>
              <a:rPr lang="en-US" sz="2400" dirty="0" err="1">
                <a:latin typeface="Garamond" panose="02020404030301010803" pitchFamily="18" charset="0"/>
              </a:rPr>
              <a:t>Dahlhamer</a:t>
            </a:r>
            <a:r>
              <a:rPr lang="en-US" sz="2400" dirty="0">
                <a:latin typeface="Garamond" panose="02020404030301010803" pitchFamily="18" charset="0"/>
              </a:rPr>
              <a:t> &amp; Tierney (1996) measured business recovery based on self-reporting by businesses across a </a:t>
            </a:r>
            <a:r>
              <a:rPr lang="en-US" sz="2400" dirty="0" err="1">
                <a:latin typeface="Garamond" panose="02020404030301010803" pitchFamily="18" charset="0"/>
              </a:rPr>
              <a:t>trichotomous</a:t>
            </a:r>
            <a:r>
              <a:rPr lang="en-US" sz="2400" dirty="0">
                <a:latin typeface="Garamond" panose="02020404030301010803" pitchFamily="18" charset="0"/>
              </a:rPr>
              <a:t> dependent variable. Businesses self-reported they were “worse off, about the same, or better off” following the disaster</a:t>
            </a:r>
          </a:p>
        </p:txBody>
      </p:sp>
      <p:sp>
        <p:nvSpPr>
          <p:cNvPr id="6" name="TextBox 5"/>
          <p:cNvSpPr txBox="1"/>
          <p:nvPr/>
        </p:nvSpPr>
        <p:spPr>
          <a:xfrm>
            <a:off x="762000" y="2730500"/>
            <a:ext cx="7988300" cy="461665"/>
          </a:xfrm>
          <a:prstGeom prst="rect">
            <a:avLst/>
          </a:prstGeom>
          <a:noFill/>
        </p:spPr>
        <p:txBody>
          <a:bodyPr wrap="square" rtlCol="0">
            <a:spAutoFit/>
          </a:bodyPr>
          <a:lstStyle/>
          <a:p>
            <a:r>
              <a:rPr lang="en-US" sz="2400" b="1" u="sng" dirty="0">
                <a:latin typeface="Garamond" panose="02020404030301010803" pitchFamily="18" charset="0"/>
              </a:rPr>
              <a:t>Examples: </a:t>
            </a:r>
          </a:p>
        </p:txBody>
      </p:sp>
      <p:sp>
        <p:nvSpPr>
          <p:cNvPr id="12" name="Rectangle 11"/>
          <p:cNvSpPr/>
          <p:nvPr/>
        </p:nvSpPr>
        <p:spPr>
          <a:xfrm>
            <a:off x="1366886" y="3247836"/>
            <a:ext cx="10063113" cy="1569660"/>
          </a:xfrm>
          <a:prstGeom prst="rect">
            <a:avLst/>
          </a:prstGeom>
        </p:spPr>
        <p:txBody>
          <a:bodyPr wrap="square">
            <a:spAutoFit/>
          </a:bodyPr>
          <a:lstStyle/>
          <a:p>
            <a:pPr marL="342900" indent="-342900">
              <a:buFont typeface="Arial" panose="020B0604020202020204" pitchFamily="34" charset="0"/>
              <a:buChar char="•"/>
            </a:pPr>
            <a:r>
              <a:rPr lang="en-US" sz="2400" dirty="0">
                <a:latin typeface="Garamond" panose="02020404030301010803" pitchFamily="18" charset="0"/>
              </a:rPr>
              <a:t>Dependent variable: Index of four self-reported items; number of employees, number of customers or client served, business profits, and whether the business was “worse off, about the same, or better off” following the disaster (Webb et al., 2002). </a:t>
            </a:r>
          </a:p>
        </p:txBody>
      </p:sp>
    </p:spTree>
    <p:extLst>
      <p:ext uri="{BB962C8B-B14F-4D97-AF65-F5344CB8AC3E}">
        <p14:creationId xmlns:p14="http://schemas.microsoft.com/office/powerpoint/2010/main" val="285683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6"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22548"/>
            <a:ext cx="12191999" cy="8785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One Dimension: Small Business and Recovery</a:t>
            </a:r>
          </a:p>
        </p:txBody>
      </p:sp>
      <p:sp>
        <p:nvSpPr>
          <p:cNvPr id="10" name="Rectangle 9"/>
          <p:cNvSpPr/>
          <p:nvPr/>
        </p:nvSpPr>
        <p:spPr>
          <a:xfrm>
            <a:off x="3602752" y="719006"/>
            <a:ext cx="4986493" cy="400110"/>
          </a:xfrm>
          <a:prstGeom prst="rect">
            <a:avLst/>
          </a:prstGeom>
        </p:spPr>
        <p:txBody>
          <a:bodyPr wrap="none">
            <a:spAutoFit/>
          </a:bodyPr>
          <a:lstStyle/>
          <a:p>
            <a:pPr algn="ctr">
              <a:spcAft>
                <a:spcPts val="0"/>
              </a:spcAft>
            </a:pPr>
            <a:r>
              <a:rPr lang="en-US" sz="2000" b="1" dirty="0">
                <a:effectLst/>
                <a:latin typeface="Garamond" panose="02020404030301010803" pitchFamily="18" charset="0"/>
              </a:rPr>
              <a:t>Factors Associated with Business Recovery</a:t>
            </a:r>
          </a:p>
        </p:txBody>
      </p:sp>
      <p:graphicFrame>
        <p:nvGraphicFramePr>
          <p:cNvPr id="3" name="Table 2"/>
          <p:cNvGraphicFramePr>
            <a:graphicFrameLocks noGrp="1"/>
          </p:cNvGraphicFramePr>
          <p:nvPr>
            <p:extLst>
              <p:ext uri="{D42A27DB-BD31-4B8C-83A1-F6EECF244321}">
                <p14:modId xmlns:p14="http://schemas.microsoft.com/office/powerpoint/2010/main" val="1856690501"/>
              </p:ext>
            </p:extLst>
          </p:nvPr>
        </p:nvGraphicFramePr>
        <p:xfrm>
          <a:off x="163030" y="1119116"/>
          <a:ext cx="11844670" cy="5738884"/>
        </p:xfrm>
        <a:graphic>
          <a:graphicData uri="http://schemas.openxmlformats.org/drawingml/2006/table">
            <a:tbl>
              <a:tblPr firstRow="1" firstCol="1" bandRow="1">
                <a:tableStyleId>{5C22544A-7EE6-4342-B048-85BDC9FD1C3A}</a:tableStyleId>
              </a:tblPr>
              <a:tblGrid>
                <a:gridCol w="2778677">
                  <a:extLst>
                    <a:ext uri="{9D8B030D-6E8A-4147-A177-3AD203B41FA5}">
                      <a16:colId xmlns:a16="http://schemas.microsoft.com/office/drawing/2014/main" val="1295606156"/>
                    </a:ext>
                  </a:extLst>
                </a:gridCol>
                <a:gridCol w="9065993">
                  <a:extLst>
                    <a:ext uri="{9D8B030D-6E8A-4147-A177-3AD203B41FA5}">
                      <a16:colId xmlns:a16="http://schemas.microsoft.com/office/drawing/2014/main" val="3798058346"/>
                    </a:ext>
                  </a:extLst>
                </a:gridCol>
              </a:tblGrid>
              <a:tr h="0">
                <a:tc>
                  <a:txBody>
                    <a:bodyPr/>
                    <a:lstStyle/>
                    <a:p>
                      <a:pPr>
                        <a:spcAft>
                          <a:spcPts val="0"/>
                        </a:spcAft>
                      </a:pPr>
                      <a:r>
                        <a:rPr lang="en-US" sz="1600" u="sng" dirty="0">
                          <a:effectLst/>
                        </a:rPr>
                        <a:t>Factor</a:t>
                      </a:r>
                      <a:endParaRPr lang="en-US" sz="1600" dirty="0">
                        <a:effectLst/>
                        <a:latin typeface="Calibri" panose="020F0502020204030204" pitchFamily="34" charset="0"/>
                        <a:cs typeface="Times New Roman" panose="02020603050405020304" pitchFamily="18" charset="0"/>
                      </a:endParaRPr>
                    </a:p>
                  </a:txBody>
                  <a:tcPr marL="38851" marR="38851" marT="0" marB="0"/>
                </a:tc>
                <a:tc>
                  <a:txBody>
                    <a:bodyPr/>
                    <a:lstStyle/>
                    <a:p>
                      <a:pPr>
                        <a:spcAft>
                          <a:spcPts val="0"/>
                        </a:spcAft>
                      </a:pPr>
                      <a:r>
                        <a:rPr lang="en-US" sz="1600" u="sng" dirty="0">
                          <a:effectLst/>
                        </a:rPr>
                        <a:t>Source</a:t>
                      </a:r>
                      <a:endParaRPr lang="en-US" sz="1600" dirty="0">
                        <a:effectLst/>
                        <a:latin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4056240052"/>
                  </a:ext>
                </a:extLst>
              </a:tr>
              <a:tr h="276481">
                <a:tc>
                  <a:txBody>
                    <a:bodyPr/>
                    <a:lstStyle/>
                    <a:p>
                      <a:pPr>
                        <a:spcAft>
                          <a:spcPts val="0"/>
                        </a:spcAft>
                      </a:pPr>
                      <a:r>
                        <a:rPr lang="en-US" sz="1600" dirty="0">
                          <a:effectLst/>
                        </a:rPr>
                        <a:t>Business Size</a:t>
                      </a:r>
                      <a:endParaRPr lang="en-US" sz="1600" dirty="0">
                        <a:effectLst/>
                        <a:latin typeface="Calibri" panose="020F0502020204030204" pitchFamily="34" charset="0"/>
                        <a:cs typeface="Times New Roman" panose="02020603050405020304" pitchFamily="18" charset="0"/>
                      </a:endParaRPr>
                    </a:p>
                  </a:txBody>
                  <a:tcPr marL="38851" marR="38851" marT="0" marB="0"/>
                </a:tc>
                <a:tc>
                  <a:txBody>
                    <a:bodyPr/>
                    <a:lstStyle/>
                    <a:p>
                      <a:pPr>
                        <a:spcAft>
                          <a:spcPts val="0"/>
                        </a:spcAft>
                      </a:pPr>
                      <a:r>
                        <a:rPr lang="en-US" sz="1600" dirty="0">
                          <a:effectLst/>
                        </a:rPr>
                        <a:t>Kroll et al., 1991; Tierney, 1997; Chang &amp; </a:t>
                      </a:r>
                      <a:r>
                        <a:rPr lang="en-US" sz="1600" dirty="0" err="1">
                          <a:effectLst/>
                        </a:rPr>
                        <a:t>Falit-Baiamonte</a:t>
                      </a:r>
                      <a:r>
                        <a:rPr lang="en-US" sz="1600" dirty="0">
                          <a:effectLst/>
                        </a:rPr>
                        <a:t>, 2002; </a:t>
                      </a:r>
                      <a:r>
                        <a:rPr lang="en-US" sz="1600" dirty="0" err="1">
                          <a:effectLst/>
                        </a:rPr>
                        <a:t>Zolin</a:t>
                      </a:r>
                      <a:r>
                        <a:rPr lang="en-US" sz="1600" dirty="0">
                          <a:effectLst/>
                        </a:rPr>
                        <a:t> &amp; </a:t>
                      </a:r>
                      <a:r>
                        <a:rPr lang="en-US" sz="1600" dirty="0" err="1">
                          <a:effectLst/>
                        </a:rPr>
                        <a:t>Kropp</a:t>
                      </a:r>
                      <a:r>
                        <a:rPr lang="en-US" sz="1600" dirty="0">
                          <a:effectLst/>
                        </a:rPr>
                        <a:t>, 2007; </a:t>
                      </a:r>
                    </a:p>
                    <a:p>
                      <a:pPr>
                        <a:spcAft>
                          <a:spcPts val="0"/>
                        </a:spcAft>
                      </a:pPr>
                      <a:r>
                        <a:rPr lang="en-US" sz="1600" dirty="0">
                          <a:effectLst/>
                        </a:rPr>
                        <a:t>Zhang et al., 2009</a:t>
                      </a:r>
                      <a:endParaRPr lang="en-US" sz="1600" dirty="0">
                        <a:effectLst/>
                        <a:latin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2148513749"/>
                  </a:ext>
                </a:extLst>
              </a:tr>
              <a:tr h="276481">
                <a:tc>
                  <a:txBody>
                    <a:bodyPr/>
                    <a:lstStyle/>
                    <a:p>
                      <a:pPr>
                        <a:spcAft>
                          <a:spcPts val="0"/>
                        </a:spcAft>
                      </a:pPr>
                      <a:r>
                        <a:rPr lang="en-US" sz="1600" dirty="0">
                          <a:effectLst/>
                        </a:rPr>
                        <a:t>Impact on Customers</a:t>
                      </a:r>
                      <a:endParaRPr lang="en-US" sz="1600" dirty="0">
                        <a:effectLst/>
                        <a:latin typeface="Calibri" panose="020F0502020204030204" pitchFamily="34" charset="0"/>
                        <a:cs typeface="Times New Roman" panose="02020603050405020304" pitchFamily="18" charset="0"/>
                      </a:endParaRPr>
                    </a:p>
                  </a:txBody>
                  <a:tcPr marL="38851" marR="38851" marT="0" marB="0"/>
                </a:tc>
                <a:tc>
                  <a:txBody>
                    <a:bodyPr/>
                    <a:lstStyle/>
                    <a:p>
                      <a:pPr>
                        <a:spcAft>
                          <a:spcPts val="0"/>
                        </a:spcAft>
                      </a:pPr>
                      <a:r>
                        <a:rPr lang="en-US" sz="1600" dirty="0">
                          <a:effectLst/>
                        </a:rPr>
                        <a:t>Tierney, 1997; </a:t>
                      </a:r>
                      <a:r>
                        <a:rPr lang="en-US" sz="1600" dirty="0" err="1">
                          <a:effectLst/>
                        </a:rPr>
                        <a:t>Alesch</a:t>
                      </a:r>
                      <a:r>
                        <a:rPr lang="en-US" sz="1600" dirty="0">
                          <a:effectLst/>
                        </a:rPr>
                        <a:t> et al., 2001; Zhang et al., 2009; </a:t>
                      </a:r>
                      <a:r>
                        <a:rPr lang="en-US" sz="1600" baseline="0" dirty="0">
                          <a:effectLst/>
                        </a:rPr>
                        <a:t> </a:t>
                      </a:r>
                      <a:r>
                        <a:rPr lang="en-US" sz="1600" dirty="0" err="1">
                          <a:effectLst/>
                        </a:rPr>
                        <a:t>Deitch</a:t>
                      </a:r>
                      <a:r>
                        <a:rPr lang="en-US" sz="1600" dirty="0">
                          <a:effectLst/>
                        </a:rPr>
                        <a:t> &amp; Corey, 2011; Corey &amp; </a:t>
                      </a:r>
                      <a:r>
                        <a:rPr lang="en-US" sz="1600" dirty="0" err="1">
                          <a:effectLst/>
                        </a:rPr>
                        <a:t>Deitch</a:t>
                      </a:r>
                      <a:r>
                        <a:rPr lang="en-US" sz="1600" dirty="0">
                          <a:effectLst/>
                        </a:rPr>
                        <a:t>, 2011</a:t>
                      </a:r>
                      <a:endParaRPr lang="en-US" sz="1600" dirty="0">
                        <a:effectLst/>
                        <a:latin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3918274264"/>
                  </a:ext>
                </a:extLst>
              </a:tr>
              <a:tr h="138240">
                <a:tc>
                  <a:txBody>
                    <a:bodyPr/>
                    <a:lstStyle/>
                    <a:p>
                      <a:pPr>
                        <a:spcAft>
                          <a:spcPts val="0"/>
                        </a:spcAft>
                      </a:pPr>
                      <a:r>
                        <a:rPr lang="en-US" sz="1600" dirty="0">
                          <a:effectLst/>
                        </a:rPr>
                        <a:t>Product Competition</a:t>
                      </a:r>
                      <a:endParaRPr lang="en-US" sz="1600" dirty="0">
                        <a:effectLst/>
                        <a:latin typeface="Calibri" panose="020F0502020204030204" pitchFamily="34" charset="0"/>
                        <a:cs typeface="Times New Roman" panose="02020603050405020304" pitchFamily="18" charset="0"/>
                      </a:endParaRPr>
                    </a:p>
                  </a:txBody>
                  <a:tcPr marL="38851" marR="38851" marT="0" marB="0"/>
                </a:tc>
                <a:tc>
                  <a:txBody>
                    <a:bodyPr/>
                    <a:lstStyle/>
                    <a:p>
                      <a:pPr>
                        <a:spcAft>
                          <a:spcPts val="0"/>
                        </a:spcAft>
                      </a:pPr>
                      <a:r>
                        <a:rPr lang="en-US" sz="1600" dirty="0" err="1">
                          <a:effectLst/>
                        </a:rPr>
                        <a:t>Alesch</a:t>
                      </a:r>
                      <a:r>
                        <a:rPr lang="en-US" sz="1600" dirty="0">
                          <a:effectLst/>
                        </a:rPr>
                        <a:t> et al., 2001; </a:t>
                      </a:r>
                      <a:r>
                        <a:rPr lang="en-US" sz="1600" dirty="0" err="1">
                          <a:effectLst/>
                        </a:rPr>
                        <a:t>Runyan</a:t>
                      </a:r>
                      <a:r>
                        <a:rPr lang="en-US" sz="1600" dirty="0">
                          <a:effectLst/>
                        </a:rPr>
                        <a:t>, 2006; Chang, 2010 </a:t>
                      </a:r>
                      <a:endParaRPr lang="en-US" sz="1600" dirty="0">
                        <a:effectLst/>
                        <a:latin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841448385"/>
                  </a:ext>
                </a:extLst>
              </a:tr>
              <a:tr h="236247">
                <a:tc>
                  <a:txBody>
                    <a:bodyPr/>
                    <a:lstStyle/>
                    <a:p>
                      <a:pPr>
                        <a:spcAft>
                          <a:spcPts val="0"/>
                        </a:spcAft>
                      </a:pPr>
                      <a:r>
                        <a:rPr lang="en-US" sz="1600" dirty="0">
                          <a:effectLst/>
                        </a:rPr>
                        <a:t>Stability Prior to Disaster</a:t>
                      </a:r>
                      <a:endParaRPr lang="en-US" sz="1600" dirty="0">
                        <a:effectLst/>
                        <a:latin typeface="Calibri" panose="020F0502020204030204" pitchFamily="34" charset="0"/>
                        <a:cs typeface="Times New Roman" panose="02020603050405020304" pitchFamily="18" charset="0"/>
                      </a:endParaRPr>
                    </a:p>
                  </a:txBody>
                  <a:tcPr marL="38851" marR="38851" marT="0" marB="0"/>
                </a:tc>
                <a:tc>
                  <a:txBody>
                    <a:bodyPr/>
                    <a:lstStyle/>
                    <a:p>
                      <a:pPr>
                        <a:spcAft>
                          <a:spcPts val="0"/>
                        </a:spcAft>
                      </a:pPr>
                      <a:r>
                        <a:rPr lang="en-US" sz="1600" dirty="0">
                          <a:effectLst/>
                        </a:rPr>
                        <a:t>Durkin, 1984; </a:t>
                      </a:r>
                      <a:r>
                        <a:rPr lang="en-US" sz="1600" dirty="0" err="1">
                          <a:effectLst/>
                        </a:rPr>
                        <a:t>Alesch</a:t>
                      </a:r>
                      <a:r>
                        <a:rPr lang="en-US" sz="1600" dirty="0">
                          <a:effectLst/>
                        </a:rPr>
                        <a:t> et al.</a:t>
                      </a:r>
                      <a:r>
                        <a:rPr lang="en-US" sz="1600" strike="sngStrike" dirty="0">
                          <a:effectLst/>
                        </a:rPr>
                        <a:t> </a:t>
                      </a:r>
                      <a:r>
                        <a:rPr lang="en-US" sz="1600" dirty="0">
                          <a:effectLst/>
                        </a:rPr>
                        <a:t>,</a:t>
                      </a:r>
                      <a:r>
                        <a:rPr lang="en-US" sz="1600" u="sng" dirty="0">
                          <a:effectLst/>
                        </a:rPr>
                        <a:t> </a:t>
                      </a:r>
                      <a:r>
                        <a:rPr lang="en-US" sz="1600" dirty="0">
                          <a:effectLst/>
                        </a:rPr>
                        <a:t>2001; Webb et al., 2002</a:t>
                      </a:r>
                      <a:endParaRPr lang="en-US" sz="1600" dirty="0">
                        <a:effectLst/>
                        <a:latin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2976793908"/>
                  </a:ext>
                </a:extLst>
              </a:tr>
              <a:tr h="138240">
                <a:tc>
                  <a:txBody>
                    <a:bodyPr/>
                    <a:lstStyle/>
                    <a:p>
                      <a:pPr>
                        <a:spcAft>
                          <a:spcPts val="0"/>
                        </a:spcAft>
                      </a:pPr>
                      <a:r>
                        <a:rPr lang="en-US" sz="1600" dirty="0">
                          <a:effectLst/>
                        </a:rPr>
                        <a:t>Entrepreneurial Skill </a:t>
                      </a:r>
                      <a:endParaRPr lang="en-US" sz="1600" dirty="0">
                        <a:effectLst/>
                        <a:latin typeface="Calibri" panose="020F0502020204030204" pitchFamily="34" charset="0"/>
                        <a:cs typeface="Times New Roman" panose="02020603050405020304" pitchFamily="18" charset="0"/>
                      </a:endParaRPr>
                    </a:p>
                  </a:txBody>
                  <a:tcPr marL="38851" marR="38851" marT="0" marB="0"/>
                </a:tc>
                <a:tc>
                  <a:txBody>
                    <a:bodyPr/>
                    <a:lstStyle/>
                    <a:p>
                      <a:pPr>
                        <a:spcAft>
                          <a:spcPts val="0"/>
                        </a:spcAft>
                      </a:pPr>
                      <a:r>
                        <a:rPr lang="en-US" sz="1600" dirty="0" err="1">
                          <a:effectLst/>
                        </a:rPr>
                        <a:t>Alesch</a:t>
                      </a:r>
                      <a:r>
                        <a:rPr lang="en-US" sz="1600" dirty="0">
                          <a:effectLst/>
                        </a:rPr>
                        <a:t> et al., 2001; </a:t>
                      </a:r>
                      <a:r>
                        <a:rPr lang="en-US" sz="1600" dirty="0" err="1">
                          <a:effectLst/>
                        </a:rPr>
                        <a:t>Zolin</a:t>
                      </a:r>
                      <a:r>
                        <a:rPr lang="en-US" sz="1600" dirty="0">
                          <a:effectLst/>
                        </a:rPr>
                        <a:t> &amp; </a:t>
                      </a:r>
                      <a:r>
                        <a:rPr lang="en-US" sz="1600" dirty="0" err="1">
                          <a:effectLst/>
                        </a:rPr>
                        <a:t>Kropp</a:t>
                      </a:r>
                      <a:r>
                        <a:rPr lang="en-US" sz="1600" dirty="0">
                          <a:effectLst/>
                        </a:rPr>
                        <a:t>, 2009</a:t>
                      </a:r>
                      <a:endParaRPr lang="en-US" sz="1600" dirty="0">
                        <a:effectLst/>
                        <a:latin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3622243695"/>
                  </a:ext>
                </a:extLst>
              </a:tr>
              <a:tr h="276481">
                <a:tc>
                  <a:txBody>
                    <a:bodyPr/>
                    <a:lstStyle/>
                    <a:p>
                      <a:pPr>
                        <a:spcAft>
                          <a:spcPts val="0"/>
                        </a:spcAft>
                      </a:pPr>
                      <a:r>
                        <a:rPr lang="en-US" sz="1600" dirty="0">
                          <a:effectLst/>
                        </a:rPr>
                        <a:t>Building Damage</a:t>
                      </a:r>
                      <a:endParaRPr lang="en-US" sz="1600" dirty="0">
                        <a:effectLst/>
                        <a:latin typeface="Calibri" panose="020F0502020204030204" pitchFamily="34" charset="0"/>
                        <a:cs typeface="Times New Roman" panose="02020603050405020304" pitchFamily="18" charset="0"/>
                      </a:endParaRPr>
                    </a:p>
                  </a:txBody>
                  <a:tcPr marL="38851" marR="38851" marT="0" marB="0"/>
                </a:tc>
                <a:tc>
                  <a:txBody>
                    <a:bodyPr/>
                    <a:lstStyle/>
                    <a:p>
                      <a:pPr>
                        <a:spcAft>
                          <a:spcPts val="0"/>
                        </a:spcAft>
                      </a:pPr>
                      <a:r>
                        <a:rPr lang="en-US" sz="1600" dirty="0">
                          <a:effectLst/>
                        </a:rPr>
                        <a:t>Durkin, 1984; </a:t>
                      </a:r>
                      <a:r>
                        <a:rPr lang="en-US" sz="1600" dirty="0" err="1">
                          <a:effectLst/>
                        </a:rPr>
                        <a:t>Alesch</a:t>
                      </a:r>
                      <a:r>
                        <a:rPr lang="en-US" sz="1600" dirty="0">
                          <a:effectLst/>
                        </a:rPr>
                        <a:t> et al., 2001; Webb et al., 2002; Corey &amp; </a:t>
                      </a:r>
                      <a:r>
                        <a:rPr lang="en-US" sz="1600" dirty="0" err="1">
                          <a:effectLst/>
                        </a:rPr>
                        <a:t>Deitch</a:t>
                      </a:r>
                      <a:r>
                        <a:rPr lang="en-US" sz="1600" dirty="0">
                          <a:effectLst/>
                        </a:rPr>
                        <a:t>, 2011</a:t>
                      </a:r>
                      <a:endParaRPr lang="en-US" sz="1600" dirty="0">
                        <a:effectLst/>
                        <a:latin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1122403125"/>
                  </a:ext>
                </a:extLst>
              </a:tr>
              <a:tr h="552962">
                <a:tc>
                  <a:txBody>
                    <a:bodyPr/>
                    <a:lstStyle/>
                    <a:p>
                      <a:pPr>
                        <a:spcAft>
                          <a:spcPts val="0"/>
                        </a:spcAft>
                      </a:pPr>
                      <a:r>
                        <a:rPr lang="en-US" sz="1600" dirty="0">
                          <a:effectLst/>
                        </a:rPr>
                        <a:t>Business Sector</a:t>
                      </a:r>
                      <a:endParaRPr lang="en-US" sz="1600" dirty="0">
                        <a:effectLst/>
                        <a:latin typeface="Calibri" panose="020F0502020204030204" pitchFamily="34" charset="0"/>
                        <a:cs typeface="Times New Roman" panose="02020603050405020304" pitchFamily="18" charset="0"/>
                      </a:endParaRPr>
                    </a:p>
                  </a:txBody>
                  <a:tcPr marL="38851" marR="38851" marT="0" marB="0"/>
                </a:tc>
                <a:tc>
                  <a:txBody>
                    <a:bodyPr/>
                    <a:lstStyle/>
                    <a:p>
                      <a:pPr>
                        <a:spcAft>
                          <a:spcPts val="0"/>
                        </a:spcAft>
                      </a:pPr>
                      <a:r>
                        <a:rPr lang="en-US" sz="1600" dirty="0">
                          <a:effectLst/>
                        </a:rPr>
                        <a:t>Kroll et al., 1991; </a:t>
                      </a:r>
                      <a:r>
                        <a:rPr lang="en-US" sz="1600" dirty="0" err="1">
                          <a:effectLst/>
                        </a:rPr>
                        <a:t>Losocco</a:t>
                      </a:r>
                      <a:r>
                        <a:rPr lang="en-US" sz="1600" dirty="0">
                          <a:effectLst/>
                        </a:rPr>
                        <a:t> &amp; Robinson, 1991; </a:t>
                      </a:r>
                      <a:r>
                        <a:rPr lang="en-US" sz="1600" dirty="0" err="1">
                          <a:effectLst/>
                        </a:rPr>
                        <a:t>Dahlhamer</a:t>
                      </a:r>
                      <a:r>
                        <a:rPr lang="en-US" sz="1600" strike="sngStrike" dirty="0">
                          <a:effectLst/>
                        </a:rPr>
                        <a:t>  </a:t>
                      </a:r>
                      <a:r>
                        <a:rPr lang="en-US" sz="1600" u="sng" dirty="0">
                          <a:effectLst/>
                        </a:rPr>
                        <a:t> </a:t>
                      </a:r>
                      <a:r>
                        <a:rPr lang="en-US" sz="1600" dirty="0">
                          <a:effectLst/>
                        </a:rPr>
                        <a:t>&amp; D’Souza, 1997; </a:t>
                      </a:r>
                      <a:r>
                        <a:rPr lang="en-US" sz="1600" dirty="0" err="1">
                          <a:effectLst/>
                        </a:rPr>
                        <a:t>Dahlhamer</a:t>
                      </a:r>
                      <a:r>
                        <a:rPr lang="en-US" sz="1600" strike="sngStrike" dirty="0">
                          <a:effectLst/>
                        </a:rPr>
                        <a:t>  </a:t>
                      </a:r>
                      <a:r>
                        <a:rPr lang="en-US" sz="1600" u="sng" dirty="0">
                          <a:effectLst/>
                        </a:rPr>
                        <a:t> </a:t>
                      </a:r>
                      <a:r>
                        <a:rPr lang="en-US" sz="1600" dirty="0">
                          <a:effectLst/>
                        </a:rPr>
                        <a:t>&amp; Tierney, 1998; Tierney, 1998; Webb et al., 2002; Chang</a:t>
                      </a:r>
                      <a:r>
                        <a:rPr lang="en-US" sz="1600" strike="sngStrike" dirty="0">
                          <a:effectLst/>
                        </a:rPr>
                        <a:t>  </a:t>
                      </a:r>
                      <a:r>
                        <a:rPr lang="en-US" sz="1600" u="sng" dirty="0">
                          <a:effectLst/>
                        </a:rPr>
                        <a:t> </a:t>
                      </a:r>
                      <a:r>
                        <a:rPr lang="en-US" sz="1600" dirty="0">
                          <a:effectLst/>
                        </a:rPr>
                        <a:t>&amp; </a:t>
                      </a:r>
                      <a:r>
                        <a:rPr lang="en-US" sz="1600" dirty="0" err="1">
                          <a:effectLst/>
                        </a:rPr>
                        <a:t>Falit-Baiamonte</a:t>
                      </a:r>
                      <a:r>
                        <a:rPr lang="en-US" sz="1600" dirty="0">
                          <a:effectLst/>
                        </a:rPr>
                        <a:t>, 2002;</a:t>
                      </a:r>
                      <a:r>
                        <a:rPr lang="en-US" sz="1600" u="sng" dirty="0">
                          <a:effectLst/>
                        </a:rPr>
                        <a:t> </a:t>
                      </a:r>
                      <a:r>
                        <a:rPr lang="en-US" sz="1600" strike="sngStrike" dirty="0">
                          <a:effectLst/>
                        </a:rPr>
                        <a:t> </a:t>
                      </a:r>
                      <a:endParaRPr lang="en-US" sz="1600" dirty="0">
                        <a:effectLst/>
                      </a:endParaRPr>
                    </a:p>
                    <a:p>
                      <a:pPr>
                        <a:spcAft>
                          <a:spcPts val="0"/>
                        </a:spcAft>
                      </a:pPr>
                      <a:r>
                        <a:rPr lang="en-US" sz="1600" dirty="0" err="1">
                          <a:effectLst/>
                        </a:rPr>
                        <a:t>Runyan</a:t>
                      </a:r>
                      <a:r>
                        <a:rPr lang="en-US" sz="1600" dirty="0">
                          <a:effectLst/>
                        </a:rPr>
                        <a:t>, 2006; Corey </a:t>
                      </a:r>
                      <a:r>
                        <a:rPr lang="en-US" sz="1600" strike="sngStrike" dirty="0">
                          <a:effectLst/>
                        </a:rPr>
                        <a:t> </a:t>
                      </a:r>
                      <a:r>
                        <a:rPr lang="en-US" sz="1600" dirty="0">
                          <a:effectLst/>
                        </a:rPr>
                        <a:t>&amp; </a:t>
                      </a:r>
                      <a:r>
                        <a:rPr lang="en-US" sz="1600" dirty="0" err="1">
                          <a:effectLst/>
                        </a:rPr>
                        <a:t>Deitch</a:t>
                      </a:r>
                      <a:r>
                        <a:rPr lang="en-US" sz="1600" dirty="0">
                          <a:effectLst/>
                        </a:rPr>
                        <a:t>, 2011; Marshall et al., 2015</a:t>
                      </a:r>
                      <a:endParaRPr lang="en-US" sz="1600" dirty="0">
                        <a:effectLst/>
                        <a:latin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3277394111"/>
                  </a:ext>
                </a:extLst>
              </a:tr>
              <a:tr h="414721">
                <a:tc>
                  <a:txBody>
                    <a:bodyPr/>
                    <a:lstStyle/>
                    <a:p>
                      <a:pPr>
                        <a:spcAft>
                          <a:spcPts val="0"/>
                        </a:spcAft>
                      </a:pPr>
                      <a:r>
                        <a:rPr lang="en-US" sz="1600" dirty="0">
                          <a:effectLst/>
                        </a:rPr>
                        <a:t>Lifeline Services</a:t>
                      </a:r>
                      <a:endParaRPr lang="en-US" sz="1600" dirty="0">
                        <a:effectLst/>
                        <a:latin typeface="Calibri" panose="020F0502020204030204" pitchFamily="34" charset="0"/>
                        <a:cs typeface="Times New Roman" panose="02020603050405020304" pitchFamily="18" charset="0"/>
                      </a:endParaRPr>
                    </a:p>
                  </a:txBody>
                  <a:tcPr marL="38851" marR="38851" marT="0" marB="0"/>
                </a:tc>
                <a:tc>
                  <a:txBody>
                    <a:bodyPr/>
                    <a:lstStyle/>
                    <a:p>
                      <a:pPr>
                        <a:spcAft>
                          <a:spcPts val="0"/>
                        </a:spcAft>
                      </a:pPr>
                      <a:r>
                        <a:rPr lang="en-US" sz="1600" dirty="0">
                          <a:effectLst/>
                        </a:rPr>
                        <a:t>Rose et al., 1987; Kroll et al., 1991; Tierney et al., 1996; Tierney, 1997; Webb et al., 2000; </a:t>
                      </a:r>
                      <a:r>
                        <a:rPr lang="en-US" sz="1600" dirty="0" err="1">
                          <a:effectLst/>
                        </a:rPr>
                        <a:t>Runyan</a:t>
                      </a:r>
                      <a:r>
                        <a:rPr lang="en-US" sz="1600" dirty="0">
                          <a:effectLst/>
                        </a:rPr>
                        <a:t>, 2006; </a:t>
                      </a:r>
                      <a:r>
                        <a:rPr lang="en-US" sz="1600" baseline="0" dirty="0">
                          <a:effectLst/>
                        </a:rPr>
                        <a:t> </a:t>
                      </a:r>
                      <a:r>
                        <a:rPr lang="en-US" sz="1600" dirty="0">
                          <a:effectLst/>
                        </a:rPr>
                        <a:t>Corey &amp; </a:t>
                      </a:r>
                      <a:r>
                        <a:rPr lang="en-US" sz="1600" dirty="0" err="1">
                          <a:effectLst/>
                        </a:rPr>
                        <a:t>Deitch</a:t>
                      </a:r>
                      <a:r>
                        <a:rPr lang="en-US" sz="1600" dirty="0">
                          <a:effectLst/>
                        </a:rPr>
                        <a:t>, 2011; </a:t>
                      </a:r>
                      <a:r>
                        <a:rPr lang="en-US" sz="1600" dirty="0" err="1">
                          <a:effectLst/>
                        </a:rPr>
                        <a:t>Asgary</a:t>
                      </a:r>
                      <a:r>
                        <a:rPr lang="en-US" sz="1600" dirty="0">
                          <a:effectLst/>
                        </a:rPr>
                        <a:t> et al., 2012 </a:t>
                      </a:r>
                      <a:endParaRPr lang="en-US" sz="1600" dirty="0">
                        <a:effectLst/>
                        <a:latin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1665173437"/>
                  </a:ext>
                </a:extLst>
              </a:tr>
              <a:tr h="414721">
                <a:tc>
                  <a:txBody>
                    <a:bodyPr/>
                    <a:lstStyle/>
                    <a:p>
                      <a:pPr>
                        <a:spcAft>
                          <a:spcPts val="0"/>
                        </a:spcAft>
                      </a:pPr>
                      <a:r>
                        <a:rPr lang="en-US" sz="1600" dirty="0">
                          <a:effectLst/>
                        </a:rPr>
                        <a:t>Impact on Employees </a:t>
                      </a:r>
                    </a:p>
                    <a:p>
                      <a:pPr>
                        <a:spcAft>
                          <a:spcPts val="0"/>
                        </a:spcAft>
                      </a:pPr>
                      <a:r>
                        <a:rPr lang="en-US" sz="1600" dirty="0">
                          <a:effectLst/>
                        </a:rPr>
                        <a:t>(Labor Shortage)</a:t>
                      </a:r>
                      <a:endParaRPr lang="en-US" sz="1600" dirty="0">
                        <a:effectLst/>
                        <a:latin typeface="Calibri" panose="020F0502020204030204" pitchFamily="34" charset="0"/>
                        <a:cs typeface="Times New Roman" panose="02020603050405020304" pitchFamily="18" charset="0"/>
                      </a:endParaRPr>
                    </a:p>
                  </a:txBody>
                  <a:tcPr marL="38851" marR="38851" marT="0" marB="0"/>
                </a:tc>
                <a:tc>
                  <a:txBody>
                    <a:bodyPr/>
                    <a:lstStyle/>
                    <a:p>
                      <a:pPr>
                        <a:spcAft>
                          <a:spcPts val="0"/>
                        </a:spcAft>
                      </a:pPr>
                      <a:r>
                        <a:rPr lang="en-US" sz="1600" dirty="0">
                          <a:effectLst/>
                        </a:rPr>
                        <a:t>Tierney 1997; </a:t>
                      </a:r>
                      <a:r>
                        <a:rPr lang="en-US" sz="1600" dirty="0" err="1">
                          <a:effectLst/>
                        </a:rPr>
                        <a:t>Dahlhamer</a:t>
                      </a:r>
                      <a:r>
                        <a:rPr lang="en-US" sz="1600" dirty="0">
                          <a:effectLst/>
                        </a:rPr>
                        <a:t>, 1998; </a:t>
                      </a:r>
                      <a:r>
                        <a:rPr lang="en-US" sz="1600" dirty="0" err="1">
                          <a:effectLst/>
                        </a:rPr>
                        <a:t>Zolin</a:t>
                      </a:r>
                      <a:r>
                        <a:rPr lang="en-US" sz="1600" strike="sngStrike" dirty="0">
                          <a:effectLst/>
                        </a:rPr>
                        <a:t>  </a:t>
                      </a:r>
                      <a:r>
                        <a:rPr lang="en-US" sz="1600" u="sng" dirty="0">
                          <a:effectLst/>
                        </a:rPr>
                        <a:t> </a:t>
                      </a:r>
                      <a:r>
                        <a:rPr lang="en-US" sz="1600" dirty="0">
                          <a:effectLst/>
                        </a:rPr>
                        <a:t>&amp; </a:t>
                      </a:r>
                      <a:r>
                        <a:rPr lang="en-US" sz="1600" dirty="0" err="1">
                          <a:effectLst/>
                        </a:rPr>
                        <a:t>Kropp</a:t>
                      </a:r>
                      <a:r>
                        <a:rPr lang="en-US" sz="1600" dirty="0">
                          <a:effectLst/>
                        </a:rPr>
                        <a:t>, 2007; Zhang et al., 2009; Corey &amp; </a:t>
                      </a:r>
                      <a:r>
                        <a:rPr lang="en-US" sz="1600" dirty="0" err="1">
                          <a:effectLst/>
                        </a:rPr>
                        <a:t>Deitch</a:t>
                      </a:r>
                      <a:r>
                        <a:rPr lang="en-US" sz="1600" dirty="0">
                          <a:effectLst/>
                        </a:rPr>
                        <a:t>, 2011; </a:t>
                      </a:r>
                      <a:r>
                        <a:rPr lang="en-US" sz="1600" dirty="0" err="1">
                          <a:effectLst/>
                        </a:rPr>
                        <a:t>Deitch</a:t>
                      </a:r>
                      <a:r>
                        <a:rPr lang="en-US" sz="1600" dirty="0">
                          <a:effectLst/>
                        </a:rPr>
                        <a:t> &amp; Corey, 2011 </a:t>
                      </a:r>
                      <a:endParaRPr lang="en-US" sz="1600" dirty="0">
                        <a:effectLst/>
                        <a:latin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2141778643"/>
                  </a:ext>
                </a:extLst>
              </a:tr>
              <a:tr h="276481">
                <a:tc>
                  <a:txBody>
                    <a:bodyPr/>
                    <a:lstStyle/>
                    <a:p>
                      <a:pPr>
                        <a:spcAft>
                          <a:spcPts val="0"/>
                        </a:spcAft>
                      </a:pPr>
                      <a:r>
                        <a:rPr lang="en-US" sz="1600" dirty="0">
                          <a:effectLst/>
                        </a:rPr>
                        <a:t>Larger Economic Trends</a:t>
                      </a:r>
                      <a:endParaRPr lang="en-US" sz="1600" dirty="0">
                        <a:effectLst/>
                        <a:latin typeface="Calibri" panose="020F0502020204030204" pitchFamily="34" charset="0"/>
                        <a:cs typeface="Times New Roman" panose="02020603050405020304" pitchFamily="18" charset="0"/>
                      </a:endParaRPr>
                    </a:p>
                  </a:txBody>
                  <a:tcPr marL="38851" marR="38851" marT="0" marB="0"/>
                </a:tc>
                <a:tc>
                  <a:txBody>
                    <a:bodyPr/>
                    <a:lstStyle/>
                    <a:p>
                      <a:pPr>
                        <a:spcAft>
                          <a:spcPts val="0"/>
                        </a:spcAft>
                      </a:pPr>
                      <a:r>
                        <a:rPr lang="en-US" sz="1600" dirty="0">
                          <a:effectLst/>
                        </a:rPr>
                        <a:t>Tierney 1997; </a:t>
                      </a:r>
                      <a:r>
                        <a:rPr lang="en-US" sz="1600" dirty="0" err="1">
                          <a:effectLst/>
                        </a:rPr>
                        <a:t>Dahlhamer</a:t>
                      </a:r>
                      <a:r>
                        <a:rPr lang="en-US" sz="1600" dirty="0">
                          <a:effectLst/>
                        </a:rPr>
                        <a:t> 1998; Webb et al. 2000; </a:t>
                      </a:r>
                      <a:r>
                        <a:rPr lang="en-US" sz="1600" baseline="0" dirty="0">
                          <a:effectLst/>
                        </a:rPr>
                        <a:t> </a:t>
                      </a:r>
                      <a:r>
                        <a:rPr lang="en-US" sz="1600" dirty="0">
                          <a:effectLst/>
                        </a:rPr>
                        <a:t>Webb et al. 2002; Chang, 2010; </a:t>
                      </a:r>
                    </a:p>
                    <a:p>
                      <a:pPr>
                        <a:spcAft>
                          <a:spcPts val="0"/>
                        </a:spcAft>
                      </a:pPr>
                      <a:r>
                        <a:rPr lang="en-US" sz="1600" dirty="0" err="1">
                          <a:effectLst/>
                        </a:rPr>
                        <a:t>Deitch</a:t>
                      </a:r>
                      <a:r>
                        <a:rPr lang="en-US" sz="1600" dirty="0">
                          <a:effectLst/>
                        </a:rPr>
                        <a:t> &amp; Corey 2011</a:t>
                      </a:r>
                      <a:endParaRPr lang="en-US" sz="1600" dirty="0">
                        <a:effectLst/>
                        <a:latin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171470642"/>
                  </a:ext>
                </a:extLst>
              </a:tr>
              <a:tr h="414721">
                <a:tc>
                  <a:txBody>
                    <a:bodyPr/>
                    <a:lstStyle/>
                    <a:p>
                      <a:pPr>
                        <a:spcAft>
                          <a:spcPts val="0"/>
                        </a:spcAft>
                      </a:pPr>
                      <a:r>
                        <a:rPr lang="en-US" sz="1600">
                          <a:effectLst/>
                        </a:rPr>
                        <a:t>Female Ownership</a:t>
                      </a:r>
                      <a:endParaRPr lang="en-US" sz="1600">
                        <a:effectLst/>
                        <a:latin typeface="Calibri" panose="020F0502020204030204" pitchFamily="34" charset="0"/>
                        <a:cs typeface="Times New Roman" panose="02020603050405020304" pitchFamily="18" charset="0"/>
                      </a:endParaRPr>
                    </a:p>
                  </a:txBody>
                  <a:tcPr marL="38851" marR="38851" marT="0" marB="0"/>
                </a:tc>
                <a:tc>
                  <a:txBody>
                    <a:bodyPr/>
                    <a:lstStyle/>
                    <a:p>
                      <a:pPr>
                        <a:spcAft>
                          <a:spcPts val="0"/>
                        </a:spcAft>
                      </a:pPr>
                      <a:r>
                        <a:rPr lang="en-US" sz="1600" dirty="0" err="1">
                          <a:effectLst/>
                        </a:rPr>
                        <a:t>Tiggues</a:t>
                      </a:r>
                      <a:r>
                        <a:rPr lang="en-US" sz="1600" dirty="0">
                          <a:effectLst/>
                        </a:rPr>
                        <a:t> &amp; Green, 1994 (-); Danes et al., 2009(+); </a:t>
                      </a:r>
                      <a:r>
                        <a:rPr lang="en-US" sz="1600" baseline="0" dirty="0">
                          <a:effectLst/>
                        </a:rPr>
                        <a:t> </a:t>
                      </a:r>
                      <a:r>
                        <a:rPr lang="en-US" sz="1600" dirty="0">
                          <a:effectLst/>
                        </a:rPr>
                        <a:t>Haynes et al., 2011(+);</a:t>
                      </a:r>
                      <a:r>
                        <a:rPr lang="en-US" sz="1600" u="sng" baseline="0" dirty="0">
                          <a:effectLst/>
                        </a:rPr>
                        <a:t> </a:t>
                      </a:r>
                    </a:p>
                    <a:p>
                      <a:pPr>
                        <a:spcAft>
                          <a:spcPts val="0"/>
                        </a:spcAft>
                      </a:pPr>
                      <a:r>
                        <a:rPr lang="en-US" sz="1600" dirty="0">
                          <a:effectLst/>
                        </a:rPr>
                        <a:t>McDonald et al., 2014 (-),Marshall et al., 2015 (-)</a:t>
                      </a:r>
                      <a:endParaRPr lang="en-US" sz="1600" dirty="0">
                        <a:effectLst/>
                        <a:latin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694502222"/>
                  </a:ext>
                </a:extLst>
              </a:tr>
              <a:tr h="276481">
                <a:tc>
                  <a:txBody>
                    <a:bodyPr/>
                    <a:lstStyle/>
                    <a:p>
                      <a:pPr>
                        <a:spcAft>
                          <a:spcPts val="0"/>
                        </a:spcAft>
                      </a:pPr>
                      <a:r>
                        <a:rPr lang="en-US" sz="1600" dirty="0">
                          <a:effectLst/>
                        </a:rPr>
                        <a:t>Primary Market</a:t>
                      </a:r>
                      <a:endParaRPr lang="en-US" sz="1600" dirty="0">
                        <a:effectLst/>
                        <a:latin typeface="Calibri" panose="020F0502020204030204" pitchFamily="34" charset="0"/>
                        <a:cs typeface="Times New Roman" panose="02020603050405020304" pitchFamily="18" charset="0"/>
                      </a:endParaRPr>
                    </a:p>
                  </a:txBody>
                  <a:tcPr marL="38851" marR="38851" marT="0" marB="0"/>
                </a:tc>
                <a:tc>
                  <a:txBody>
                    <a:bodyPr/>
                    <a:lstStyle/>
                    <a:p>
                      <a:pPr>
                        <a:spcAft>
                          <a:spcPts val="0"/>
                        </a:spcAft>
                      </a:pPr>
                      <a:r>
                        <a:rPr lang="en-US" sz="1600" dirty="0" err="1">
                          <a:effectLst/>
                        </a:rPr>
                        <a:t>Dahlhamer</a:t>
                      </a:r>
                      <a:r>
                        <a:rPr lang="en-US" sz="1600" dirty="0">
                          <a:effectLst/>
                        </a:rPr>
                        <a:t> &amp; Tierney, 1998; Webb et al., 2002; </a:t>
                      </a:r>
                      <a:r>
                        <a:rPr lang="en-US" sz="1600" baseline="0" dirty="0">
                          <a:effectLst/>
                        </a:rPr>
                        <a:t> </a:t>
                      </a:r>
                      <a:r>
                        <a:rPr lang="en-US" sz="1600" dirty="0">
                          <a:effectLst/>
                        </a:rPr>
                        <a:t>Zhang et al., 2009</a:t>
                      </a:r>
                      <a:endParaRPr lang="en-US" sz="1600" dirty="0">
                        <a:effectLst/>
                        <a:latin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3417259578"/>
                  </a:ext>
                </a:extLst>
              </a:tr>
              <a:tr h="276481">
                <a:tc>
                  <a:txBody>
                    <a:bodyPr/>
                    <a:lstStyle/>
                    <a:p>
                      <a:pPr>
                        <a:spcAft>
                          <a:spcPts val="0"/>
                        </a:spcAft>
                      </a:pPr>
                      <a:r>
                        <a:rPr lang="en-US" sz="1600" dirty="0">
                          <a:effectLst/>
                        </a:rPr>
                        <a:t>Disruption of Operations</a:t>
                      </a:r>
                      <a:endParaRPr lang="en-US" sz="1600" dirty="0">
                        <a:effectLst/>
                        <a:latin typeface="Calibri" panose="020F0502020204030204" pitchFamily="34" charset="0"/>
                        <a:cs typeface="Times New Roman" panose="02020603050405020304" pitchFamily="18" charset="0"/>
                      </a:endParaRPr>
                    </a:p>
                  </a:txBody>
                  <a:tcPr marL="38851" marR="38851" marT="0" marB="0"/>
                </a:tc>
                <a:tc>
                  <a:txBody>
                    <a:bodyPr/>
                    <a:lstStyle/>
                    <a:p>
                      <a:pPr>
                        <a:spcAft>
                          <a:spcPts val="0"/>
                        </a:spcAft>
                      </a:pPr>
                      <a:r>
                        <a:rPr lang="en-US" sz="1600" dirty="0">
                          <a:effectLst/>
                        </a:rPr>
                        <a:t>Durkin, 1984; Tierney, 1997; Webb et al., 2002; </a:t>
                      </a:r>
                      <a:r>
                        <a:rPr lang="en-US" sz="1600" baseline="0" dirty="0">
                          <a:effectLst/>
                        </a:rPr>
                        <a:t> </a:t>
                      </a:r>
                      <a:r>
                        <a:rPr lang="en-US" sz="1600" dirty="0">
                          <a:effectLst/>
                        </a:rPr>
                        <a:t>Corey &amp; </a:t>
                      </a:r>
                      <a:r>
                        <a:rPr lang="en-US" sz="1600" dirty="0" err="1">
                          <a:effectLst/>
                        </a:rPr>
                        <a:t>Deitch</a:t>
                      </a:r>
                      <a:r>
                        <a:rPr lang="en-US" sz="1600" dirty="0">
                          <a:effectLst/>
                        </a:rPr>
                        <a:t>, 2011 </a:t>
                      </a:r>
                      <a:endParaRPr lang="en-US" sz="1600" dirty="0">
                        <a:effectLst/>
                        <a:latin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1872149748"/>
                  </a:ext>
                </a:extLst>
              </a:tr>
              <a:tr h="276481">
                <a:tc>
                  <a:txBody>
                    <a:bodyPr/>
                    <a:lstStyle/>
                    <a:p>
                      <a:pPr>
                        <a:spcAft>
                          <a:spcPts val="0"/>
                        </a:spcAft>
                      </a:pPr>
                      <a:r>
                        <a:rPr lang="en-US" sz="1600" dirty="0">
                          <a:effectLst/>
                        </a:rPr>
                        <a:t>Preparedness</a:t>
                      </a:r>
                      <a:endParaRPr lang="en-US" sz="1600" dirty="0">
                        <a:effectLst/>
                        <a:latin typeface="Calibri" panose="020F0502020204030204" pitchFamily="34" charset="0"/>
                        <a:cs typeface="Times New Roman" panose="02020603050405020304" pitchFamily="18" charset="0"/>
                      </a:endParaRPr>
                    </a:p>
                  </a:txBody>
                  <a:tcPr marL="38851" marR="38851" marT="0" marB="0"/>
                </a:tc>
                <a:tc>
                  <a:txBody>
                    <a:bodyPr/>
                    <a:lstStyle/>
                    <a:p>
                      <a:pPr>
                        <a:spcAft>
                          <a:spcPts val="0"/>
                        </a:spcAft>
                      </a:pPr>
                      <a:r>
                        <a:rPr lang="en-US" sz="1600" dirty="0" err="1">
                          <a:effectLst/>
                        </a:rPr>
                        <a:t>Dahlhamer</a:t>
                      </a:r>
                      <a:r>
                        <a:rPr lang="en-US" sz="1600" dirty="0">
                          <a:effectLst/>
                        </a:rPr>
                        <a:t> &amp; D’Souza, 1997; </a:t>
                      </a:r>
                      <a:r>
                        <a:rPr lang="en-US" sz="1600" baseline="0" dirty="0">
                          <a:effectLst/>
                        </a:rPr>
                        <a:t> </a:t>
                      </a:r>
                      <a:r>
                        <a:rPr lang="en-US" sz="1600" dirty="0">
                          <a:effectLst/>
                        </a:rPr>
                        <a:t>Chang</a:t>
                      </a:r>
                      <a:r>
                        <a:rPr lang="en-US" sz="1600" strike="sngStrike" dirty="0">
                          <a:effectLst/>
                        </a:rPr>
                        <a:t>  </a:t>
                      </a:r>
                      <a:r>
                        <a:rPr lang="en-US" sz="1600" u="sng" dirty="0">
                          <a:effectLst/>
                        </a:rPr>
                        <a:t> </a:t>
                      </a:r>
                      <a:r>
                        <a:rPr lang="en-US" sz="1600" dirty="0">
                          <a:effectLst/>
                        </a:rPr>
                        <a:t>&amp; </a:t>
                      </a:r>
                      <a:r>
                        <a:rPr lang="en-US" sz="1600" dirty="0" err="1">
                          <a:effectLst/>
                        </a:rPr>
                        <a:t>Filat-Baiamonte</a:t>
                      </a:r>
                      <a:r>
                        <a:rPr lang="en-US" sz="1600" dirty="0">
                          <a:effectLst/>
                        </a:rPr>
                        <a:t>, 2002; </a:t>
                      </a:r>
                      <a:r>
                        <a:rPr lang="en-US" sz="1600" dirty="0" err="1">
                          <a:effectLst/>
                        </a:rPr>
                        <a:t>Runyan</a:t>
                      </a:r>
                      <a:r>
                        <a:rPr lang="en-US" sz="1600" dirty="0">
                          <a:effectLst/>
                        </a:rPr>
                        <a:t>, 2006</a:t>
                      </a:r>
                      <a:endParaRPr lang="en-US" sz="1600" dirty="0">
                        <a:effectLst/>
                        <a:latin typeface="Calibri" panose="020F0502020204030204" pitchFamily="34" charset="0"/>
                        <a:cs typeface="Times New Roman" panose="02020603050405020304" pitchFamily="18" charset="0"/>
                      </a:endParaRPr>
                    </a:p>
                  </a:txBody>
                  <a:tcPr marL="38851" marR="38851" marT="0" marB="0"/>
                </a:tc>
                <a:extLst>
                  <a:ext uri="{0D108BD9-81ED-4DB2-BD59-A6C34878D82A}">
                    <a16:rowId xmlns:a16="http://schemas.microsoft.com/office/drawing/2014/main" val="2182245900"/>
                  </a:ext>
                </a:extLst>
              </a:tr>
            </a:tbl>
          </a:graphicData>
        </a:graphic>
      </p:graphicFrame>
    </p:spTree>
    <p:extLst>
      <p:ext uri="{BB962C8B-B14F-4D97-AF65-F5344CB8AC3E}">
        <p14:creationId xmlns:p14="http://schemas.microsoft.com/office/powerpoint/2010/main" val="64619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13122"/>
            <a:ext cx="12192000" cy="11171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Implications for Research</a:t>
            </a:r>
          </a:p>
        </p:txBody>
      </p:sp>
      <p:sp>
        <p:nvSpPr>
          <p:cNvPr id="7" name="Rectangle 6"/>
          <p:cNvSpPr/>
          <p:nvPr/>
        </p:nvSpPr>
        <p:spPr>
          <a:xfrm>
            <a:off x="570271" y="1426886"/>
            <a:ext cx="11331677" cy="3785652"/>
          </a:xfrm>
          <a:prstGeom prst="rect">
            <a:avLst/>
          </a:prstGeom>
        </p:spPr>
        <p:txBody>
          <a:bodyPr wrap="square">
            <a:spAutoFit/>
          </a:bodyPr>
          <a:lstStyle/>
          <a:p>
            <a:pPr marL="285750" indent="-285750">
              <a:buFont typeface="Arial" panose="020B0604020202020204" pitchFamily="34" charset="0"/>
              <a:buChar char="•"/>
            </a:pPr>
            <a:r>
              <a:rPr lang="en-US" sz="2400" dirty="0">
                <a:latin typeface="Garamond" panose="02020404030301010803" pitchFamily="18" charset="0"/>
              </a:rPr>
              <a:t>The review shows issues in defining business characteristics, such as the many meanings of “small business.” </a:t>
            </a:r>
          </a:p>
          <a:p>
            <a:pPr marL="285750" indent="-285750">
              <a:buFont typeface="Arial" panose="020B0604020202020204" pitchFamily="34" charset="0"/>
              <a:buChar char="•"/>
            </a:pPr>
            <a:endParaRPr lang="en-US" sz="2400" dirty="0">
              <a:latin typeface="Garamond" panose="02020404030301010803" pitchFamily="18" charset="0"/>
            </a:endParaRPr>
          </a:p>
          <a:p>
            <a:pPr marL="285750" indent="-285750">
              <a:buFont typeface="Arial" panose="020B0604020202020204" pitchFamily="34" charset="0"/>
              <a:buChar char="•"/>
            </a:pPr>
            <a:r>
              <a:rPr lang="en-US" sz="2400" dirty="0">
                <a:latin typeface="Garamond" panose="02020404030301010803" pitchFamily="18" charset="0"/>
              </a:rPr>
              <a:t>The unmet research goal is to determine if any of this matters, and particularly at what business size do differentiations occur? </a:t>
            </a:r>
          </a:p>
          <a:p>
            <a:pPr marL="285750" indent="-285750">
              <a:buFont typeface="Arial" panose="020B0604020202020204" pitchFamily="34" charset="0"/>
              <a:buChar char="•"/>
            </a:pPr>
            <a:endParaRPr lang="en-US" sz="2400" dirty="0">
              <a:latin typeface="Garamond" panose="02020404030301010803" pitchFamily="18" charset="0"/>
            </a:endParaRPr>
          </a:p>
          <a:p>
            <a:pPr marL="285750" indent="-285750">
              <a:buFont typeface="Arial" panose="020B0604020202020204" pitchFamily="34" charset="0"/>
              <a:buChar char="•"/>
            </a:pPr>
            <a:r>
              <a:rPr lang="en-US" sz="2400" dirty="0">
                <a:latin typeface="Garamond" panose="02020404030301010803" pitchFamily="18" charset="0"/>
              </a:rPr>
              <a:t>As the review shows, we take the ill-defined term of small business and marry it with the as ill-defined term disaster. </a:t>
            </a:r>
          </a:p>
          <a:p>
            <a:pPr marL="285750" indent="-285750">
              <a:buFont typeface="Arial" panose="020B0604020202020204" pitchFamily="34" charset="0"/>
              <a:buChar char="•"/>
            </a:pPr>
            <a:endParaRPr lang="en-US" sz="2400" dirty="0">
              <a:latin typeface="Garamond" panose="02020404030301010803" pitchFamily="18" charset="0"/>
            </a:endParaRPr>
          </a:p>
          <a:p>
            <a:pPr marL="285750" indent="-285750">
              <a:buFont typeface="Arial" panose="020B0604020202020204" pitchFamily="34" charset="0"/>
              <a:buChar char="•"/>
            </a:pPr>
            <a:r>
              <a:rPr lang="en-US" sz="2400" dirty="0">
                <a:latin typeface="Garamond" panose="02020404030301010803" pitchFamily="18" charset="0"/>
              </a:rPr>
              <a:t>These issues hamper the spiral development of knowledge about businesses in disaster.</a:t>
            </a:r>
          </a:p>
        </p:txBody>
      </p:sp>
    </p:spTree>
    <p:extLst>
      <p:ext uri="{BB962C8B-B14F-4D97-AF65-F5344CB8AC3E}">
        <p14:creationId xmlns:p14="http://schemas.microsoft.com/office/powerpoint/2010/main" val="9599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13122"/>
            <a:ext cx="12192000" cy="11171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Implications for Policy and Practice </a:t>
            </a:r>
          </a:p>
        </p:txBody>
      </p:sp>
      <p:sp>
        <p:nvSpPr>
          <p:cNvPr id="5" name="Rectangle 4"/>
          <p:cNvSpPr/>
          <p:nvPr/>
        </p:nvSpPr>
        <p:spPr>
          <a:xfrm>
            <a:off x="334298" y="1230240"/>
            <a:ext cx="11567650" cy="4955203"/>
          </a:xfrm>
          <a:prstGeom prst="rect">
            <a:avLst/>
          </a:prstGeom>
        </p:spPr>
        <p:txBody>
          <a:bodyPr wrap="square">
            <a:spAutoFit/>
          </a:bodyPr>
          <a:lstStyle/>
          <a:p>
            <a:pPr marL="285750" indent="-285750">
              <a:buFont typeface="Arial" panose="020B0604020202020204" pitchFamily="34" charset="0"/>
              <a:buChar char="•"/>
            </a:pPr>
            <a:r>
              <a:rPr lang="en-US" sz="2400" dirty="0">
                <a:latin typeface="Garamond" panose="02020404030301010803" pitchFamily="18" charset="0"/>
              </a:rPr>
              <a:t>Small businesses are disproportionately vulnerable and face disproportionate impacts from disaster. </a:t>
            </a:r>
          </a:p>
          <a:p>
            <a:pPr marL="285750" indent="-285750">
              <a:buFont typeface="Arial" panose="020B0604020202020204" pitchFamily="34" charset="0"/>
              <a:buChar char="•"/>
            </a:pPr>
            <a:endParaRPr lang="en-US" sz="2400" dirty="0">
              <a:latin typeface="Garamond" panose="02020404030301010803" pitchFamily="18" charset="0"/>
            </a:endParaRPr>
          </a:p>
          <a:p>
            <a:pPr marL="285750" indent="-285750">
              <a:buFont typeface="Arial" panose="020B0604020202020204" pitchFamily="34" charset="0"/>
              <a:buChar char="•"/>
            </a:pPr>
            <a:r>
              <a:rPr lang="en-US" sz="2400" dirty="0">
                <a:latin typeface="Garamond" panose="02020404030301010803" pitchFamily="18" charset="0"/>
              </a:rPr>
              <a:t>Local emergency planners must recognize the importance of lifeline services such as power, water, and transportation, to ensure the needs of business are considered in planning. </a:t>
            </a:r>
          </a:p>
          <a:p>
            <a:pPr marL="285750" indent="-285750">
              <a:buFont typeface="Arial" panose="020B0604020202020204" pitchFamily="34" charset="0"/>
              <a:buChar char="•"/>
            </a:pPr>
            <a:endParaRPr lang="en-US" sz="2400" dirty="0">
              <a:latin typeface="Garamond" panose="02020404030301010803" pitchFamily="18" charset="0"/>
            </a:endParaRPr>
          </a:p>
          <a:p>
            <a:pPr marL="285750" indent="-285750">
              <a:buFont typeface="Arial" panose="020B0604020202020204" pitchFamily="34" charset="0"/>
              <a:buChar char="•"/>
            </a:pPr>
            <a:r>
              <a:rPr lang="en-US" sz="2400" dirty="0">
                <a:latin typeface="Garamond" panose="02020404030301010803" pitchFamily="18" charset="0"/>
              </a:rPr>
              <a:t>Emergency managers need to help small business owners foster an understanding of the community risk profile in order to recover more quickly.</a:t>
            </a:r>
          </a:p>
          <a:p>
            <a:pPr marL="285750" indent="-285750">
              <a:buFont typeface="Arial" panose="020B0604020202020204" pitchFamily="34" charset="0"/>
              <a:buChar char="•"/>
            </a:pPr>
            <a:endParaRPr lang="en-US" sz="2400" dirty="0">
              <a:latin typeface="Garamond" panose="02020404030301010803" pitchFamily="18" charset="0"/>
            </a:endParaRPr>
          </a:p>
          <a:p>
            <a:pPr marL="285750" indent="-285750">
              <a:buFont typeface="Arial" panose="020B0604020202020204" pitchFamily="34" charset="0"/>
              <a:buChar char="•"/>
            </a:pPr>
            <a:r>
              <a:rPr lang="en-US" sz="2400" dirty="0">
                <a:latin typeface="Garamond" panose="02020404030301010803" pitchFamily="18" charset="0"/>
              </a:rPr>
              <a:t>Continuous and targeted outreach efforts by local emergency management agencies are critically important. The research findings show that small businesses of certain sectors are less likely to engage preparedness and mitigation measures. </a:t>
            </a:r>
          </a:p>
          <a:p>
            <a:endParaRPr lang="en-US" sz="2800" dirty="0">
              <a:latin typeface="Garamond" panose="02020404030301010803" pitchFamily="18" charset="0"/>
            </a:endParaRPr>
          </a:p>
        </p:txBody>
      </p:sp>
    </p:spTree>
    <p:extLst>
      <p:ext uri="{BB962C8B-B14F-4D97-AF65-F5344CB8AC3E}">
        <p14:creationId xmlns:p14="http://schemas.microsoft.com/office/powerpoint/2010/main" val="214963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22548"/>
            <a:ext cx="12192000" cy="1107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Implications for Policy and Practice </a:t>
            </a:r>
          </a:p>
        </p:txBody>
      </p:sp>
      <p:sp>
        <p:nvSpPr>
          <p:cNvPr id="5" name="Rectangle 4"/>
          <p:cNvSpPr/>
          <p:nvPr/>
        </p:nvSpPr>
        <p:spPr>
          <a:xfrm>
            <a:off x="334298" y="1374645"/>
            <a:ext cx="11567650" cy="4216539"/>
          </a:xfrm>
          <a:prstGeom prst="rect">
            <a:avLst/>
          </a:prstGeom>
        </p:spPr>
        <p:txBody>
          <a:bodyPr wrap="square">
            <a:spAutoFit/>
          </a:bodyPr>
          <a:lstStyle/>
          <a:p>
            <a:pPr marL="285750" indent="-285750">
              <a:buFont typeface="Arial" panose="020B0604020202020204" pitchFamily="34" charset="0"/>
              <a:buChar char="•"/>
            </a:pPr>
            <a:r>
              <a:rPr lang="en-US" sz="2400" dirty="0">
                <a:latin typeface="Garamond" panose="02020404030301010803" pitchFamily="18" charset="0"/>
              </a:rPr>
              <a:t>Finally, emergency managers should, where possible, leverage public-private partnerships for preparedness (</a:t>
            </a:r>
            <a:r>
              <a:rPr lang="en-US" sz="2400" dirty="0" err="1">
                <a:latin typeface="Garamond" panose="02020404030301010803" pitchFamily="18" charset="0"/>
              </a:rPr>
              <a:t>Abou</a:t>
            </a:r>
            <a:r>
              <a:rPr lang="en-US" sz="2400" dirty="0">
                <a:latin typeface="Garamond" panose="02020404030301010803" pitchFamily="18" charset="0"/>
              </a:rPr>
              <a:t>-Bakr, 2013).</a:t>
            </a:r>
          </a:p>
          <a:p>
            <a:pPr marL="285750" indent="-285750">
              <a:buFont typeface="Arial" panose="020B0604020202020204" pitchFamily="34" charset="0"/>
              <a:buChar char="•"/>
            </a:pPr>
            <a:endParaRPr lang="en-US" sz="2400" dirty="0">
              <a:latin typeface="Garamond" panose="02020404030301010803" pitchFamily="18" charset="0"/>
            </a:endParaRPr>
          </a:p>
          <a:p>
            <a:pPr marL="285750" indent="-285750">
              <a:buFont typeface="Arial" panose="020B0604020202020204" pitchFamily="34" charset="0"/>
              <a:buChar char="•"/>
            </a:pPr>
            <a:r>
              <a:rPr lang="en-US" sz="2400" dirty="0">
                <a:latin typeface="Garamond" panose="02020404030301010803" pitchFamily="18" charset="0"/>
              </a:rPr>
              <a:t>Existing organization and social networks provide a mechanism for reaching businesses (Landahl, 2013). </a:t>
            </a:r>
          </a:p>
          <a:p>
            <a:pPr marL="285750" indent="-285750">
              <a:buFont typeface="Arial" panose="020B0604020202020204" pitchFamily="34" charset="0"/>
              <a:buChar char="•"/>
            </a:pPr>
            <a:endParaRPr lang="en-US" sz="2400" dirty="0">
              <a:latin typeface="Garamond" panose="02020404030301010803" pitchFamily="18" charset="0"/>
            </a:endParaRPr>
          </a:p>
          <a:p>
            <a:pPr marL="285750" indent="-285750">
              <a:buFont typeface="Arial" panose="020B0604020202020204" pitchFamily="34" charset="0"/>
              <a:buChar char="•"/>
            </a:pPr>
            <a:r>
              <a:rPr lang="en-US" sz="2400" dirty="0">
                <a:latin typeface="Garamond" panose="02020404030301010803" pitchFamily="18" charset="0"/>
              </a:rPr>
              <a:t>Engagement and partnerships with community business organizations such as chamber of commerce and other economic partnership groups (i.e. downtown partnerships) provide a vehicle for access to businesses to carry preparedness and mitigation messages forward (Yoshida &amp; </a:t>
            </a:r>
            <a:r>
              <a:rPr lang="en-US" sz="2400" dirty="0" err="1">
                <a:latin typeface="Garamond" panose="02020404030301010803" pitchFamily="18" charset="0"/>
              </a:rPr>
              <a:t>Deyle</a:t>
            </a:r>
            <a:r>
              <a:rPr lang="en-US" sz="2400" dirty="0">
                <a:latin typeface="Garamond" panose="02020404030301010803" pitchFamily="18" charset="0"/>
              </a:rPr>
              <a:t>, 2005; </a:t>
            </a:r>
            <a:r>
              <a:rPr lang="en-US" sz="2400" dirty="0" err="1">
                <a:latin typeface="Garamond" panose="02020404030301010803" pitchFamily="18" charset="0"/>
              </a:rPr>
              <a:t>Abou</a:t>
            </a:r>
            <a:r>
              <a:rPr lang="en-US" sz="2400" dirty="0">
                <a:latin typeface="Garamond" panose="02020404030301010803" pitchFamily="18" charset="0"/>
              </a:rPr>
              <a:t>-Bakr, 2013).</a:t>
            </a:r>
          </a:p>
          <a:p>
            <a:endParaRPr lang="en-US" sz="2800" dirty="0">
              <a:latin typeface="Garamond" panose="02020404030301010803" pitchFamily="18" charset="0"/>
            </a:endParaRPr>
          </a:p>
        </p:txBody>
      </p:sp>
    </p:spTree>
    <p:extLst>
      <p:ext uri="{BB962C8B-B14F-4D97-AF65-F5344CB8AC3E}">
        <p14:creationId xmlns:p14="http://schemas.microsoft.com/office/powerpoint/2010/main" val="116937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117313" y="167448"/>
            <a:ext cx="4346440" cy="6550487"/>
          </a:xfrm>
          <a:prstGeom prst="rect">
            <a:avLst/>
          </a:prstGeom>
        </p:spPr>
      </p:pic>
      <p:sp>
        <p:nvSpPr>
          <p:cNvPr id="6" name="Rectangle 5"/>
          <p:cNvSpPr/>
          <p:nvPr/>
        </p:nvSpPr>
        <p:spPr>
          <a:xfrm>
            <a:off x="365760" y="1665281"/>
            <a:ext cx="5708928" cy="3170099"/>
          </a:xfrm>
          <a:prstGeom prst="rect">
            <a:avLst/>
          </a:prstGeom>
        </p:spPr>
        <p:txBody>
          <a:bodyPr wrap="square">
            <a:spAutoFit/>
          </a:bodyPr>
          <a:lstStyle/>
          <a:p>
            <a:r>
              <a:rPr lang="en-US" sz="2500" dirty="0">
                <a:latin typeface="Arial" panose="020B0604020202020204" pitchFamily="34" charset="0"/>
                <a:cs typeface="Arial" panose="020B0604020202020204" pitchFamily="34" charset="0"/>
              </a:rPr>
              <a:t>Landahl, M. R., and </a:t>
            </a:r>
            <a:r>
              <a:rPr lang="en-US" sz="2500" dirty="0" err="1">
                <a:latin typeface="Arial" panose="020B0604020202020204" pitchFamily="34" charset="0"/>
                <a:cs typeface="Arial" panose="020B0604020202020204" pitchFamily="34" charset="0"/>
              </a:rPr>
              <a:t>Neaves</a:t>
            </a:r>
            <a:r>
              <a:rPr lang="en-US" sz="2500" dirty="0">
                <a:latin typeface="Arial" panose="020B0604020202020204" pitchFamily="34" charset="0"/>
                <a:cs typeface="Arial" panose="020B0604020202020204" pitchFamily="34" charset="0"/>
              </a:rPr>
              <a:t>, T. T. (2016). “Small Businesses as a Vulnerable Population.” In </a:t>
            </a:r>
            <a:r>
              <a:rPr lang="en-US" sz="2500" i="1" dirty="0">
                <a:latin typeface="Arial" panose="020B0604020202020204" pitchFamily="34" charset="0"/>
                <a:cs typeface="Arial" panose="020B0604020202020204" pitchFamily="34" charset="0"/>
              </a:rPr>
              <a:t>The Future of Disaster Management in the U.S.: Rethinking Legislation, Policy, and Finance,</a:t>
            </a:r>
            <a:r>
              <a:rPr lang="en-US" sz="2500" dirty="0">
                <a:latin typeface="Arial" panose="020B0604020202020204" pitchFamily="34" charset="0"/>
                <a:cs typeface="Arial" panose="020B0604020202020204" pitchFamily="34" charset="0"/>
              </a:rPr>
              <a:t> edited by A. </a:t>
            </a:r>
            <a:r>
              <a:rPr lang="en-US" sz="2500" dirty="0" err="1">
                <a:latin typeface="Arial" panose="020B0604020202020204" pitchFamily="34" charset="0"/>
                <a:cs typeface="Arial" panose="020B0604020202020204" pitchFamily="34" charset="0"/>
              </a:rPr>
              <a:t>LePore</a:t>
            </a:r>
            <a:r>
              <a:rPr lang="en-US" sz="2500" dirty="0">
                <a:latin typeface="Arial" panose="020B0604020202020204" pitchFamily="34" charset="0"/>
                <a:cs typeface="Arial" panose="020B0604020202020204" pitchFamily="34" charset="0"/>
              </a:rPr>
              <a:t>. New York, NY: Taylor and Francis Publishing.</a:t>
            </a:r>
          </a:p>
        </p:txBody>
      </p:sp>
    </p:spTree>
    <p:extLst>
      <p:ext uri="{BB962C8B-B14F-4D97-AF65-F5344CB8AC3E}">
        <p14:creationId xmlns:p14="http://schemas.microsoft.com/office/powerpoint/2010/main" val="71025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585" y="1896547"/>
            <a:ext cx="11649071" cy="943744"/>
          </a:xfrm>
        </p:spPr>
        <p:txBody>
          <a:bodyPr>
            <a:noAutofit/>
          </a:bodyPr>
          <a:lstStyle/>
          <a:p>
            <a:r>
              <a:rPr lang="en-US" sz="7000" b="1" i="1" dirty="0">
                <a:solidFill>
                  <a:schemeClr val="tx1"/>
                </a:solidFill>
                <a:latin typeface="Garamond" panose="02020404030301010803" pitchFamily="18" charset="0"/>
              </a:rPr>
              <a:t>Questions                                </a:t>
            </a:r>
            <a:r>
              <a:rPr lang="en-US" sz="6000" b="1" dirty="0">
                <a:solidFill>
                  <a:schemeClr val="tx1"/>
                </a:solidFill>
                <a:latin typeface="Garamond" panose="02020404030301010803" pitchFamily="18" charset="0"/>
              </a:rPr>
              <a:t>and Contact Information</a:t>
            </a:r>
          </a:p>
        </p:txBody>
      </p:sp>
      <p:sp>
        <p:nvSpPr>
          <p:cNvPr id="3" name="Subtitle 2"/>
          <p:cNvSpPr>
            <a:spLocks noGrp="1"/>
          </p:cNvSpPr>
          <p:nvPr>
            <p:ph type="subTitle" idx="1"/>
          </p:nvPr>
        </p:nvSpPr>
        <p:spPr>
          <a:xfrm>
            <a:off x="-1" y="2950464"/>
            <a:ext cx="12033658" cy="3352800"/>
          </a:xfrm>
        </p:spPr>
        <p:txBody>
          <a:bodyPr>
            <a:normAutofit/>
          </a:bodyPr>
          <a:lstStyle/>
          <a:p>
            <a:r>
              <a:rPr lang="en-US" sz="2800" b="1" dirty="0">
                <a:solidFill>
                  <a:schemeClr val="tx1"/>
                </a:solidFill>
                <a:latin typeface="Arial" panose="020B0604020202020204" pitchFamily="34" charset="0"/>
                <a:cs typeface="Arial" panose="020B0604020202020204" pitchFamily="34" charset="0"/>
              </a:rPr>
              <a:t>Lt. Mark Landahl, PhD, CEM</a:t>
            </a:r>
            <a:r>
              <a:rPr lang="en-US" sz="2800" b="1" baseline="30000" dirty="0">
                <a:solidFill>
                  <a:schemeClr val="tx1"/>
                </a:solidFill>
                <a:latin typeface="Arial" panose="020B0604020202020204" pitchFamily="34" charset="0"/>
                <a:cs typeface="Arial" panose="020B0604020202020204" pitchFamily="34" charset="0"/>
              </a:rPr>
              <a:t>® </a:t>
            </a:r>
            <a:r>
              <a:rPr lang="en-US" sz="2800" b="1" dirty="0">
                <a:solidFill>
                  <a:schemeClr val="tx1"/>
                </a:solidFill>
                <a:latin typeface="Arial" panose="020B0604020202020204" pitchFamily="34" charset="0"/>
                <a:cs typeface="Arial" panose="020B0604020202020204" pitchFamily="34" charset="0"/>
              </a:rPr>
              <a:t> </a:t>
            </a:r>
          </a:p>
          <a:p>
            <a:r>
              <a:rPr lang="en-US" sz="2000" dirty="0">
                <a:solidFill>
                  <a:schemeClr val="tx1"/>
                </a:solidFill>
                <a:latin typeface="Arial" panose="020B0604020202020204" pitchFamily="34" charset="0"/>
                <a:cs typeface="Arial" panose="020B0604020202020204" pitchFamily="34" charset="0"/>
              </a:rPr>
              <a:t>Frederick County Sheriff’s Office – Maryland</a:t>
            </a:r>
          </a:p>
          <a:p>
            <a:r>
              <a:rPr lang="en-US" sz="2000" dirty="0">
                <a:solidFill>
                  <a:schemeClr val="tx1"/>
                </a:solidFill>
                <a:latin typeface="Arial" panose="020B0604020202020204" pitchFamily="34" charset="0"/>
                <a:cs typeface="Arial" panose="020B0604020202020204" pitchFamily="34" charset="0"/>
                <a:hlinkClick r:id="rId2"/>
              </a:rPr>
              <a:t>mlandahl@frederickcountymd.gov</a:t>
            </a:r>
            <a:endParaRPr lang="en-US" sz="2000" dirty="0">
              <a:solidFill>
                <a:schemeClr val="tx1"/>
              </a:solidFill>
              <a:latin typeface="Arial" panose="020B0604020202020204" pitchFamily="34" charset="0"/>
              <a:cs typeface="Arial" panose="020B0604020202020204" pitchFamily="34" charset="0"/>
            </a:endParaRPr>
          </a:p>
          <a:p>
            <a:endParaRPr lang="en-US" sz="700" b="1" dirty="0">
              <a:solidFill>
                <a:schemeClr val="tx1"/>
              </a:solidFill>
              <a:latin typeface="Arial" panose="020B0604020202020204" pitchFamily="34" charset="0"/>
              <a:cs typeface="Arial" panose="020B0604020202020204" pitchFamily="34" charset="0"/>
            </a:endParaRPr>
          </a:p>
          <a:p>
            <a:r>
              <a:rPr lang="en-US" sz="2800" b="1" dirty="0">
                <a:solidFill>
                  <a:schemeClr val="tx1"/>
                </a:solidFill>
                <a:latin typeface="Arial" panose="020B0604020202020204" pitchFamily="34" charset="0"/>
                <a:cs typeface="Arial" panose="020B0604020202020204" pitchFamily="34" charset="0"/>
              </a:rPr>
              <a:t>Tonya T. </a:t>
            </a:r>
            <a:r>
              <a:rPr lang="en-US" sz="2800" b="1" dirty="0" err="1">
                <a:solidFill>
                  <a:schemeClr val="tx1"/>
                </a:solidFill>
                <a:latin typeface="Arial" panose="020B0604020202020204" pitchFamily="34" charset="0"/>
                <a:cs typeface="Arial" panose="020B0604020202020204" pitchFamily="34" charset="0"/>
              </a:rPr>
              <a:t>Neaves</a:t>
            </a:r>
            <a:r>
              <a:rPr lang="en-US" sz="2800" b="1" dirty="0">
                <a:solidFill>
                  <a:schemeClr val="tx1"/>
                </a:solidFill>
                <a:latin typeface="Arial" panose="020B0604020202020204" pitchFamily="34" charset="0"/>
                <a:cs typeface="Arial" panose="020B0604020202020204" pitchFamily="34" charset="0"/>
              </a:rPr>
              <a:t>, PhD, MPP</a:t>
            </a:r>
          </a:p>
          <a:p>
            <a:r>
              <a:rPr lang="en-US" sz="2000" dirty="0" err="1">
                <a:solidFill>
                  <a:schemeClr val="tx1"/>
                </a:solidFill>
                <a:latin typeface="Arial" panose="020B0604020202020204" pitchFamily="34" charset="0"/>
                <a:cs typeface="Arial" panose="020B0604020202020204" pitchFamily="34" charset="0"/>
              </a:rPr>
              <a:t>Schar</a:t>
            </a:r>
            <a:r>
              <a:rPr lang="en-US" sz="2000" dirty="0">
                <a:solidFill>
                  <a:schemeClr val="tx1"/>
                </a:solidFill>
                <a:latin typeface="Arial" panose="020B0604020202020204" pitchFamily="34" charset="0"/>
                <a:cs typeface="Arial" panose="020B0604020202020204" pitchFamily="34" charset="0"/>
              </a:rPr>
              <a:t> School of Policy and Government – George Mason University</a:t>
            </a:r>
          </a:p>
          <a:p>
            <a:r>
              <a:rPr lang="en-US" sz="2000" dirty="0">
                <a:solidFill>
                  <a:schemeClr val="tx1"/>
                </a:solidFill>
                <a:latin typeface="Arial" panose="020B0604020202020204" pitchFamily="34" charset="0"/>
                <a:cs typeface="Arial" panose="020B0604020202020204" pitchFamily="34" charset="0"/>
                <a:hlinkClick r:id="rId3"/>
              </a:rPr>
              <a:t>tneaves@gmu.edu</a:t>
            </a:r>
            <a:r>
              <a:rPr lang="en-US" sz="2000" dirty="0">
                <a:solidFill>
                  <a:schemeClr val="tx1"/>
                </a:solidFill>
                <a:latin typeface="Arial" panose="020B0604020202020204" pitchFamily="34" charset="0"/>
                <a:cs typeface="Arial" panose="020B0604020202020204" pitchFamily="34" charset="0"/>
              </a:rPr>
              <a:t> </a:t>
            </a:r>
          </a:p>
          <a:p>
            <a:endParaRPr lang="en-US" sz="2800" b="1" dirty="0">
              <a:latin typeface="Garamond" panose="02020404030301010803" pitchFamily="18" charset="0"/>
            </a:endParaRPr>
          </a:p>
        </p:txBody>
      </p:sp>
      <p:pic>
        <p:nvPicPr>
          <p:cNvPr id="5" name="Picture 4"/>
          <p:cNvPicPr>
            <a:picLocks noChangeAspect="1"/>
          </p:cNvPicPr>
          <p:nvPr/>
        </p:nvPicPr>
        <p:blipFill>
          <a:blip r:embed="rId4"/>
          <a:stretch>
            <a:fillRect/>
          </a:stretch>
        </p:blipFill>
        <p:spPr>
          <a:xfrm>
            <a:off x="467177" y="2838553"/>
            <a:ext cx="1962690" cy="188053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1463" y="4719088"/>
            <a:ext cx="2354119" cy="1680464"/>
          </a:xfrm>
          <a:prstGeom prst="rect">
            <a:avLst/>
          </a:prstGeom>
        </p:spPr>
      </p:pic>
    </p:spTree>
    <p:extLst>
      <p:ext uri="{BB962C8B-B14F-4D97-AF65-F5344CB8AC3E}">
        <p14:creationId xmlns:p14="http://schemas.microsoft.com/office/powerpoint/2010/main" val="210833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3977" t="20145" r="23494" b="9848"/>
          <a:stretch/>
        </p:blipFill>
        <p:spPr>
          <a:xfrm>
            <a:off x="7051249" y="2144375"/>
            <a:ext cx="4775201" cy="3579880"/>
          </a:xfrm>
          <a:prstGeom prst="rect">
            <a:avLst/>
          </a:prstGeom>
        </p:spPr>
      </p:pic>
      <p:sp>
        <p:nvSpPr>
          <p:cNvPr id="5" name="Rectangle 4"/>
          <p:cNvSpPr/>
          <p:nvPr/>
        </p:nvSpPr>
        <p:spPr>
          <a:xfrm>
            <a:off x="226144" y="1617689"/>
            <a:ext cx="6825105" cy="5324535"/>
          </a:xfrm>
          <a:prstGeom prst="rect">
            <a:avLst/>
          </a:prstGeom>
        </p:spPr>
        <p:txBody>
          <a:bodyPr wrap="square">
            <a:spAutoFit/>
          </a:bodyPr>
          <a:lstStyle/>
          <a:p>
            <a:pPr marL="457200" indent="-457200">
              <a:buFont typeface="Arial" panose="020B0604020202020204" pitchFamily="34" charset="0"/>
              <a:buChar char="•"/>
            </a:pPr>
            <a:r>
              <a:rPr lang="en-US" sz="2400" dirty="0">
                <a:latin typeface="Garamond" panose="02020404030301010803" pitchFamily="18" charset="0"/>
              </a:rPr>
              <a:t>SBA uses the North American Industry Classification System (NAICS) to define small businesses in 1,141 categories and 18 sub-industry activities.</a:t>
            </a:r>
          </a:p>
          <a:p>
            <a:pPr marL="457200" indent="-457200">
              <a:buFont typeface="Arial" panose="020B0604020202020204" pitchFamily="34" charset="0"/>
              <a:buChar char="•"/>
            </a:pPr>
            <a:endParaRPr lang="en-US" sz="2400" dirty="0">
              <a:latin typeface="Garamond" panose="02020404030301010803" pitchFamily="18" charset="0"/>
            </a:endParaRPr>
          </a:p>
          <a:p>
            <a:pPr marL="457200" indent="-457200">
              <a:buFont typeface="Arial" panose="020B0604020202020204" pitchFamily="34" charset="0"/>
              <a:buChar char="•"/>
            </a:pPr>
            <a:r>
              <a:rPr lang="en-US" sz="2400" dirty="0">
                <a:latin typeface="Garamond" panose="02020404030301010803" pitchFamily="18" charset="0"/>
              </a:rPr>
              <a:t>Definitions for inclusion or exclusion of a “small business” from programs has significant financial ramifications.</a:t>
            </a:r>
          </a:p>
          <a:p>
            <a:pPr marL="457200" indent="-457200">
              <a:buFont typeface="Arial" panose="020B0604020202020204" pitchFamily="34" charset="0"/>
              <a:buChar char="•"/>
            </a:pPr>
            <a:endParaRPr lang="en-US" sz="2400" dirty="0">
              <a:latin typeface="Garamond" panose="02020404030301010803" pitchFamily="18" charset="0"/>
            </a:endParaRPr>
          </a:p>
          <a:p>
            <a:pPr marL="457200" indent="-457200">
              <a:buFont typeface="Arial" panose="020B0604020202020204" pitchFamily="34" charset="0"/>
              <a:buChar char="•"/>
            </a:pPr>
            <a:r>
              <a:rPr lang="en-US" sz="2400" dirty="0">
                <a:latin typeface="Garamond" panose="02020404030301010803" pitchFamily="18" charset="0"/>
              </a:rPr>
              <a:t>Small business programs exist at Federal, state and local governments levels. Each program contains differing definitional criteria for eligibility. </a:t>
            </a:r>
          </a:p>
          <a:p>
            <a:pPr marL="457200" indent="-457200">
              <a:buFont typeface="Arial" panose="020B0604020202020204" pitchFamily="34" charset="0"/>
              <a:buChar char="•"/>
            </a:pPr>
            <a:endParaRPr lang="en-US" sz="2400" dirty="0">
              <a:latin typeface="Garamond" panose="02020404030301010803" pitchFamily="18" charset="0"/>
            </a:endParaRPr>
          </a:p>
          <a:p>
            <a:pPr marL="457200" indent="-457200">
              <a:buFont typeface="Arial" panose="020B0604020202020204" pitchFamily="34" charset="0"/>
              <a:buChar char="•"/>
            </a:pPr>
            <a:endParaRPr lang="en-US" sz="2800" dirty="0">
              <a:latin typeface="Garamond" panose="02020404030301010803" pitchFamily="18" charset="0"/>
            </a:endParaRPr>
          </a:p>
        </p:txBody>
      </p:sp>
      <p:sp>
        <p:nvSpPr>
          <p:cNvPr id="9" name="Title 1"/>
          <p:cNvSpPr txBox="1">
            <a:spLocks/>
          </p:cNvSpPr>
          <p:nvPr/>
        </p:nvSpPr>
        <p:spPr>
          <a:xfrm>
            <a:off x="0" y="113122"/>
            <a:ext cx="12192000" cy="13239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The U.S. Policy Perspective: When is a Business        Large or Small, or not a Business at all?</a:t>
            </a:r>
          </a:p>
        </p:txBody>
      </p:sp>
    </p:spTree>
    <p:extLst>
      <p:ext uri="{BB962C8B-B14F-4D97-AF65-F5344CB8AC3E}">
        <p14:creationId xmlns:p14="http://schemas.microsoft.com/office/powerpoint/2010/main" val="109253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481919" y="2747869"/>
            <a:ext cx="4531540" cy="3000375"/>
          </a:xfrm>
          <a:prstGeom prst="rect">
            <a:avLst/>
          </a:prstGeom>
        </p:spPr>
      </p:pic>
      <p:sp>
        <p:nvSpPr>
          <p:cNvPr id="5" name="Rectangle 4"/>
          <p:cNvSpPr/>
          <p:nvPr/>
        </p:nvSpPr>
        <p:spPr>
          <a:xfrm>
            <a:off x="7481919" y="5794857"/>
            <a:ext cx="4531540" cy="369332"/>
          </a:xfrm>
          <a:prstGeom prst="rect">
            <a:avLst/>
          </a:prstGeom>
        </p:spPr>
        <p:txBody>
          <a:bodyPr wrap="square">
            <a:spAutoFit/>
          </a:bodyPr>
          <a:lstStyle/>
          <a:p>
            <a:pPr algn="ctr"/>
            <a:r>
              <a:rPr lang="en-US" dirty="0">
                <a:latin typeface="Garamond" panose="02020404030301010803" pitchFamily="18" charset="0"/>
              </a:rPr>
              <a:t>FEMA Photo by Liz Roll</a:t>
            </a:r>
          </a:p>
        </p:txBody>
      </p:sp>
      <p:sp>
        <p:nvSpPr>
          <p:cNvPr id="6" name="Title 1"/>
          <p:cNvSpPr txBox="1">
            <a:spLocks/>
          </p:cNvSpPr>
          <p:nvPr/>
        </p:nvSpPr>
        <p:spPr>
          <a:xfrm>
            <a:off x="0" y="113122"/>
            <a:ext cx="12192000" cy="12254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Small Business? It Depends…at the Federal Level</a:t>
            </a:r>
          </a:p>
        </p:txBody>
      </p:sp>
      <p:sp>
        <p:nvSpPr>
          <p:cNvPr id="7" name="Rectangle 6"/>
          <p:cNvSpPr/>
          <p:nvPr/>
        </p:nvSpPr>
        <p:spPr>
          <a:xfrm>
            <a:off x="678730" y="2747869"/>
            <a:ext cx="6597141" cy="830997"/>
          </a:xfrm>
          <a:prstGeom prst="rect">
            <a:avLst/>
          </a:prstGeom>
        </p:spPr>
        <p:txBody>
          <a:bodyPr wrap="square">
            <a:spAutoFit/>
          </a:bodyPr>
          <a:lstStyle/>
          <a:p>
            <a:r>
              <a:rPr lang="en-US" sz="2400" b="1" dirty="0">
                <a:solidFill>
                  <a:srgbClr val="000000"/>
                </a:solidFill>
                <a:latin typeface="Garamond" panose="02020404030301010803" pitchFamily="18" charset="0"/>
                <a:ea typeface="Times New Roman" panose="02020603050405020304" pitchFamily="18" charset="0"/>
              </a:rPr>
              <a:t>Example</a:t>
            </a:r>
            <a:r>
              <a:rPr lang="en-US" sz="2400" dirty="0">
                <a:solidFill>
                  <a:srgbClr val="000000"/>
                </a:solidFill>
                <a:latin typeface="Garamond" panose="02020404030301010803" pitchFamily="18" charset="0"/>
                <a:ea typeface="Times New Roman" panose="02020603050405020304" pitchFamily="18" charset="0"/>
              </a:rPr>
              <a:t>:</a:t>
            </a:r>
          </a:p>
          <a:p>
            <a:pPr marL="457200" indent="-457200">
              <a:buFont typeface="Arial" panose="020B0604020202020204" pitchFamily="34" charset="0"/>
              <a:buChar char="•"/>
            </a:pPr>
            <a:endParaRPr lang="en-US" sz="2400" dirty="0">
              <a:solidFill>
                <a:srgbClr val="000000"/>
              </a:solidFill>
              <a:latin typeface="Garamond" panose="02020404030301010803" pitchFamily="18" charset="0"/>
              <a:ea typeface="Times New Roman" panose="02020603050405020304" pitchFamily="18" charset="0"/>
            </a:endParaRPr>
          </a:p>
        </p:txBody>
      </p:sp>
      <p:sp>
        <p:nvSpPr>
          <p:cNvPr id="8" name="Rectangle 7"/>
          <p:cNvSpPr/>
          <p:nvPr/>
        </p:nvSpPr>
        <p:spPr>
          <a:xfrm>
            <a:off x="191728" y="1170309"/>
            <a:ext cx="11606982" cy="1200329"/>
          </a:xfrm>
          <a:prstGeom prst="rect">
            <a:avLst/>
          </a:prstGeom>
        </p:spPr>
        <p:txBody>
          <a:bodyPr wrap="square">
            <a:spAutoFit/>
          </a:bodyPr>
          <a:lstStyle/>
          <a:p>
            <a:pPr marL="457200" indent="-457200">
              <a:buFont typeface="Arial" panose="020B0604020202020204" pitchFamily="34" charset="0"/>
              <a:buChar char="•"/>
            </a:pPr>
            <a:r>
              <a:rPr lang="en-US" sz="2400" dirty="0">
                <a:solidFill>
                  <a:srgbClr val="000000"/>
                </a:solidFill>
                <a:latin typeface="Garamond" panose="02020404030301010803" pitchFamily="18" charset="0"/>
                <a:ea typeface="Times New Roman" panose="02020603050405020304" pitchFamily="18" charset="0"/>
              </a:rPr>
              <a:t>The SBA market analysis results in standards using five metrics: 1) number of employees, 2) average receipts (three previous years), 3) asset size, 4) barrel per day refining capacity for petroleum, and 5) megawatt hours for electric power industries. </a:t>
            </a:r>
            <a:endParaRPr lang="en-US" sz="2400" dirty="0">
              <a:latin typeface="Garamond" panose="02020404030301010803" pitchFamily="18" charset="0"/>
            </a:endParaRPr>
          </a:p>
        </p:txBody>
      </p:sp>
      <p:sp>
        <p:nvSpPr>
          <p:cNvPr id="9" name="Rectangle 8"/>
          <p:cNvSpPr/>
          <p:nvPr/>
        </p:nvSpPr>
        <p:spPr>
          <a:xfrm>
            <a:off x="678729" y="3578866"/>
            <a:ext cx="6597141" cy="3046988"/>
          </a:xfrm>
          <a:prstGeom prst="rect">
            <a:avLst/>
          </a:prstGeom>
        </p:spPr>
        <p:txBody>
          <a:bodyPr wrap="square">
            <a:spAutoFit/>
          </a:bodyPr>
          <a:lstStyle/>
          <a:p>
            <a:r>
              <a:rPr lang="en-US" sz="2400" dirty="0">
                <a:solidFill>
                  <a:srgbClr val="000000"/>
                </a:solidFill>
                <a:latin typeface="Garamond" panose="02020404030301010803" pitchFamily="18" charset="0"/>
                <a:ea typeface="Times New Roman" panose="02020603050405020304" pitchFamily="18" charset="0"/>
              </a:rPr>
              <a:t>The number of employees that defines a small business differentiates across industrial classifications.</a:t>
            </a:r>
          </a:p>
          <a:p>
            <a:r>
              <a:rPr lang="en-US" sz="2400" dirty="0">
                <a:solidFill>
                  <a:srgbClr val="000000"/>
                </a:solidFill>
                <a:latin typeface="Garamond" panose="02020404030301010803" pitchFamily="18" charset="0"/>
                <a:ea typeface="Times New Roman" panose="02020603050405020304" pitchFamily="18" charset="0"/>
              </a:rPr>
              <a:t> </a:t>
            </a:r>
          </a:p>
          <a:p>
            <a:pPr marL="914400" lvl="1" indent="-457200">
              <a:buFont typeface="Arial" panose="020B0604020202020204" pitchFamily="34" charset="0"/>
              <a:buChar char="•"/>
            </a:pPr>
            <a:r>
              <a:rPr lang="en-US" sz="2400" dirty="0">
                <a:solidFill>
                  <a:srgbClr val="000000"/>
                </a:solidFill>
                <a:latin typeface="Garamond" panose="02020404030301010803" pitchFamily="18" charset="0"/>
                <a:ea typeface="Times New Roman" panose="02020603050405020304" pitchFamily="18" charset="0"/>
              </a:rPr>
              <a:t>Air Transportation Sector: Small = less than 1,500 employees.</a:t>
            </a:r>
          </a:p>
          <a:p>
            <a:pPr marL="914400" lvl="1" indent="-457200">
              <a:buFont typeface="Arial" panose="020B0604020202020204" pitchFamily="34" charset="0"/>
              <a:buChar char="•"/>
            </a:pPr>
            <a:endParaRPr lang="en-US" sz="2400" dirty="0">
              <a:solidFill>
                <a:srgbClr val="000000"/>
              </a:solidFill>
              <a:latin typeface="Garamond" panose="02020404030301010803" pitchFamily="18" charset="0"/>
              <a:ea typeface="Times New Roman" panose="02020603050405020304" pitchFamily="18" charset="0"/>
            </a:endParaRPr>
          </a:p>
          <a:p>
            <a:pPr marL="914400" lvl="1" indent="-457200">
              <a:buFont typeface="Arial" panose="020B0604020202020204" pitchFamily="34" charset="0"/>
              <a:buChar char="•"/>
            </a:pPr>
            <a:r>
              <a:rPr lang="en-US" sz="2400" dirty="0">
                <a:solidFill>
                  <a:srgbClr val="000000"/>
                </a:solidFill>
                <a:latin typeface="Garamond" panose="02020404030301010803" pitchFamily="18" charset="0"/>
                <a:ea typeface="Times New Roman" panose="02020603050405020304" pitchFamily="18" charset="0"/>
              </a:rPr>
              <a:t>Retail Fuels Sector firm: Small = less than 50 employees (SBA, n.d.). </a:t>
            </a:r>
            <a:endParaRPr lang="en-US" sz="2400" dirty="0">
              <a:latin typeface="Garamond" panose="02020404030301010803" pitchFamily="18" charset="0"/>
            </a:endParaRPr>
          </a:p>
        </p:txBody>
      </p:sp>
    </p:spTree>
    <p:extLst>
      <p:ext uri="{BB962C8B-B14F-4D97-AF65-F5344CB8AC3E}">
        <p14:creationId xmlns:p14="http://schemas.microsoft.com/office/powerpoint/2010/main" val="112258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652"/>
            <a:ext cx="12192000" cy="1208908"/>
          </a:xfrm>
        </p:spPr>
        <p:txBody>
          <a:bodyPr/>
          <a:lstStyle/>
          <a:p>
            <a:pPr algn="ctr"/>
            <a:r>
              <a:rPr lang="en-US" b="1" dirty="0">
                <a:solidFill>
                  <a:schemeClr val="tx1"/>
                </a:solidFill>
                <a:latin typeface="Arial" panose="020B0604020202020204" pitchFamily="34" charset="0"/>
                <a:cs typeface="Arial" panose="020B0604020202020204" pitchFamily="34" charset="0"/>
              </a:rPr>
              <a:t>Importance of Small Business</a:t>
            </a:r>
          </a:p>
        </p:txBody>
      </p:sp>
      <p:pic>
        <p:nvPicPr>
          <p:cNvPr id="4" name="Picture 3"/>
          <p:cNvPicPr>
            <a:picLocks noChangeAspect="1"/>
          </p:cNvPicPr>
          <p:nvPr/>
        </p:nvPicPr>
        <p:blipFill>
          <a:blip r:embed="rId2"/>
          <a:stretch>
            <a:fillRect/>
          </a:stretch>
        </p:blipFill>
        <p:spPr>
          <a:xfrm>
            <a:off x="6906157" y="1891892"/>
            <a:ext cx="4976988" cy="3305031"/>
          </a:xfrm>
          <a:prstGeom prst="rect">
            <a:avLst/>
          </a:prstGeom>
        </p:spPr>
      </p:pic>
      <p:sp>
        <p:nvSpPr>
          <p:cNvPr id="5" name="Rectangle 4"/>
          <p:cNvSpPr/>
          <p:nvPr/>
        </p:nvSpPr>
        <p:spPr>
          <a:xfrm>
            <a:off x="6906157" y="5268734"/>
            <a:ext cx="4976988" cy="369332"/>
          </a:xfrm>
          <a:prstGeom prst="rect">
            <a:avLst/>
          </a:prstGeom>
        </p:spPr>
        <p:txBody>
          <a:bodyPr wrap="square">
            <a:spAutoFit/>
          </a:bodyPr>
          <a:lstStyle/>
          <a:p>
            <a:pPr algn="ctr"/>
            <a:r>
              <a:rPr lang="en-US" dirty="0">
                <a:latin typeface="Garamond" panose="02020404030301010803" pitchFamily="18" charset="0"/>
              </a:rPr>
              <a:t>FEMA Photo by Barry </a:t>
            </a:r>
            <a:r>
              <a:rPr lang="en-US" dirty="0" err="1">
                <a:latin typeface="Garamond" panose="02020404030301010803" pitchFamily="18" charset="0"/>
              </a:rPr>
              <a:t>Bahler</a:t>
            </a:r>
            <a:endParaRPr lang="en-US" dirty="0">
              <a:latin typeface="Garamond" panose="02020404030301010803" pitchFamily="18" charset="0"/>
            </a:endParaRPr>
          </a:p>
        </p:txBody>
      </p:sp>
      <p:sp>
        <p:nvSpPr>
          <p:cNvPr id="6" name="Rectangle 5"/>
          <p:cNvSpPr/>
          <p:nvPr/>
        </p:nvSpPr>
        <p:spPr>
          <a:xfrm>
            <a:off x="304800" y="1358160"/>
            <a:ext cx="6507089" cy="4524315"/>
          </a:xfrm>
          <a:prstGeom prst="rect">
            <a:avLst/>
          </a:prstGeom>
        </p:spPr>
        <p:txBody>
          <a:bodyPr wrap="square">
            <a:spAutoFit/>
          </a:bodyPr>
          <a:lstStyle/>
          <a:p>
            <a:pPr marL="457200" indent="-457200">
              <a:buFont typeface="Arial" panose="020B0604020202020204" pitchFamily="34" charset="0"/>
              <a:buChar char="•"/>
            </a:pPr>
            <a:r>
              <a:rPr lang="en-US" sz="2400" dirty="0">
                <a:solidFill>
                  <a:srgbClr val="000000"/>
                </a:solidFill>
                <a:latin typeface="Garamond" panose="02020404030301010803" pitchFamily="18" charset="0"/>
                <a:ea typeface="Times New Roman" panose="02020603050405020304" pitchFamily="18" charset="0"/>
              </a:rPr>
              <a:t>Bureau of Labor Statistics data show that in 2014, businesses with less than 50 employees accounted for 34 percent of new job growth (BLS, 2015). </a:t>
            </a:r>
          </a:p>
          <a:p>
            <a:pPr marL="457200" indent="-457200">
              <a:buFont typeface="Arial" panose="020B0604020202020204" pitchFamily="34" charset="0"/>
              <a:buChar char="•"/>
            </a:pPr>
            <a:endParaRPr lang="en-US" sz="2400" dirty="0">
              <a:solidFill>
                <a:srgbClr val="000000"/>
              </a:solidFill>
              <a:latin typeface="Garamond" panose="02020404030301010803" pitchFamily="18" charset="0"/>
            </a:endParaRPr>
          </a:p>
          <a:p>
            <a:pPr marL="457200" indent="-457200">
              <a:buFont typeface="Arial" panose="020B0604020202020204" pitchFamily="34" charset="0"/>
              <a:buChar char="•"/>
            </a:pPr>
            <a:r>
              <a:rPr lang="en-US" sz="2400" dirty="0">
                <a:latin typeface="Garamond" panose="02020404030301010803" pitchFamily="18" charset="0"/>
              </a:rPr>
              <a:t>Small businesses contribute in many areas beyond job growth, often described as the 	 “backbone” of the American economy and a cornerstone of the American dream.</a:t>
            </a:r>
          </a:p>
          <a:p>
            <a:pPr marL="457200" indent="-457200">
              <a:buFont typeface="Arial" panose="020B0604020202020204" pitchFamily="34" charset="0"/>
              <a:buChar char="•"/>
            </a:pPr>
            <a:endParaRPr lang="en-US" sz="2400" dirty="0">
              <a:latin typeface="Garamond" panose="02020404030301010803" pitchFamily="18" charset="0"/>
            </a:endParaRPr>
          </a:p>
          <a:p>
            <a:pPr marL="457200" indent="-457200">
              <a:buFont typeface="Arial" panose="020B0604020202020204" pitchFamily="34" charset="0"/>
              <a:buChar char="•"/>
            </a:pPr>
            <a:r>
              <a:rPr lang="en-US" sz="2400" dirty="0">
                <a:solidFill>
                  <a:srgbClr val="000000"/>
                </a:solidFill>
                <a:latin typeface="Garamond" panose="02020404030301010803" pitchFamily="18" charset="0"/>
                <a:ea typeface="Times New Roman" panose="02020603050405020304" pitchFamily="18" charset="0"/>
              </a:rPr>
              <a:t>All businesses are not created equal… in size, sales, or scope. </a:t>
            </a:r>
            <a:endParaRPr lang="en-US" sz="2400" dirty="0">
              <a:latin typeface="Garamond" panose="02020404030301010803" pitchFamily="18" charset="0"/>
            </a:endParaRPr>
          </a:p>
        </p:txBody>
      </p:sp>
      <p:sp>
        <p:nvSpPr>
          <p:cNvPr id="7" name="Rectangle 6"/>
          <p:cNvSpPr/>
          <p:nvPr/>
        </p:nvSpPr>
        <p:spPr>
          <a:xfrm>
            <a:off x="285135" y="2597135"/>
            <a:ext cx="6096000" cy="523220"/>
          </a:xfrm>
          <a:prstGeom prst="rect">
            <a:avLst/>
          </a:prstGeom>
        </p:spPr>
        <p:txBody>
          <a:bodyPr>
            <a:spAutoFit/>
          </a:bodyPr>
          <a:lstStyle/>
          <a:p>
            <a:pPr marL="457200" indent="-457200">
              <a:buFont typeface="Arial" panose="020B0604020202020204" pitchFamily="34" charset="0"/>
              <a:buChar char="•"/>
            </a:pPr>
            <a:endParaRPr lang="en-US" sz="2800" dirty="0">
              <a:latin typeface="Garamond" panose="02020404030301010803" pitchFamily="18" charset="0"/>
            </a:endParaRPr>
          </a:p>
        </p:txBody>
      </p:sp>
      <p:sp>
        <p:nvSpPr>
          <p:cNvPr id="8" name="Rectangle 7"/>
          <p:cNvSpPr/>
          <p:nvPr/>
        </p:nvSpPr>
        <p:spPr>
          <a:xfrm>
            <a:off x="285135" y="5140372"/>
            <a:ext cx="6096000" cy="523220"/>
          </a:xfrm>
          <a:prstGeom prst="rect">
            <a:avLst/>
          </a:prstGeom>
        </p:spPr>
        <p:txBody>
          <a:bodyPr>
            <a:spAutoFit/>
          </a:bodyPr>
          <a:lstStyle/>
          <a:p>
            <a:pPr marL="457200" indent="-457200">
              <a:buFont typeface="Arial" panose="020B0604020202020204" pitchFamily="34" charset="0"/>
              <a:buChar char="•"/>
            </a:pPr>
            <a:endParaRPr lang="en-US" sz="2800" dirty="0">
              <a:latin typeface="Garamond" panose="02020404030301010803" pitchFamily="18" charset="0"/>
            </a:endParaRPr>
          </a:p>
        </p:txBody>
      </p:sp>
    </p:spTree>
    <p:extLst>
      <p:ext uri="{BB962C8B-B14F-4D97-AF65-F5344CB8AC3E}">
        <p14:creationId xmlns:p14="http://schemas.microsoft.com/office/powerpoint/2010/main" val="207137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974"/>
            <a:ext cx="12192000" cy="1145911"/>
          </a:xfrm>
        </p:spPr>
        <p:txBody>
          <a:bodyPr>
            <a:noAutofit/>
          </a:bodyPr>
          <a:lstStyle/>
          <a:p>
            <a:pPr algn="ctr"/>
            <a:r>
              <a:rPr lang="en-US" b="1" dirty="0">
                <a:solidFill>
                  <a:schemeClr val="tx1"/>
                </a:solidFill>
                <a:latin typeface="Arial" panose="020B0604020202020204" pitchFamily="34" charset="0"/>
                <a:cs typeface="Arial" panose="020B0604020202020204" pitchFamily="34" charset="0"/>
              </a:rPr>
              <a:t>Small Business and the EM Literature</a:t>
            </a:r>
          </a:p>
        </p:txBody>
      </p:sp>
      <p:pic>
        <p:nvPicPr>
          <p:cNvPr id="4" name="Picture 3"/>
          <p:cNvPicPr>
            <a:picLocks noChangeAspect="1"/>
          </p:cNvPicPr>
          <p:nvPr/>
        </p:nvPicPr>
        <p:blipFill>
          <a:blip r:embed="rId2"/>
          <a:stretch>
            <a:fillRect/>
          </a:stretch>
        </p:blipFill>
        <p:spPr>
          <a:xfrm>
            <a:off x="6968742" y="2026104"/>
            <a:ext cx="4645888" cy="3095743"/>
          </a:xfrm>
          <a:prstGeom prst="rect">
            <a:avLst/>
          </a:prstGeom>
        </p:spPr>
      </p:pic>
      <p:sp>
        <p:nvSpPr>
          <p:cNvPr id="5" name="Rectangle 4"/>
          <p:cNvSpPr/>
          <p:nvPr/>
        </p:nvSpPr>
        <p:spPr>
          <a:xfrm>
            <a:off x="6968742" y="5187835"/>
            <a:ext cx="4645888" cy="369332"/>
          </a:xfrm>
          <a:prstGeom prst="rect">
            <a:avLst/>
          </a:prstGeom>
        </p:spPr>
        <p:txBody>
          <a:bodyPr wrap="square">
            <a:spAutoFit/>
          </a:bodyPr>
          <a:lstStyle/>
          <a:p>
            <a:pPr algn="ctr"/>
            <a:r>
              <a:rPr lang="en-US" dirty="0">
                <a:latin typeface="Garamond" panose="02020404030301010803" pitchFamily="18" charset="0"/>
              </a:rPr>
              <a:t>FEMA Photo by Ed </a:t>
            </a:r>
            <a:r>
              <a:rPr lang="en-US" dirty="0" err="1">
                <a:latin typeface="Garamond" panose="02020404030301010803" pitchFamily="18" charset="0"/>
              </a:rPr>
              <a:t>Edahl</a:t>
            </a:r>
            <a:r>
              <a:rPr lang="en-US" dirty="0">
                <a:latin typeface="Garamond" panose="02020404030301010803" pitchFamily="18" charset="0"/>
              </a:rPr>
              <a:t> </a:t>
            </a:r>
          </a:p>
        </p:txBody>
      </p:sp>
      <p:sp>
        <p:nvSpPr>
          <p:cNvPr id="6" name="Rectangle 5"/>
          <p:cNvSpPr/>
          <p:nvPr/>
        </p:nvSpPr>
        <p:spPr>
          <a:xfrm>
            <a:off x="710384" y="1277885"/>
            <a:ext cx="6058061" cy="5693866"/>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000000"/>
                </a:solidFill>
                <a:latin typeface="Garamond" panose="02020404030301010803" pitchFamily="18" charset="0"/>
                <a:ea typeface="Times New Roman" panose="02020603050405020304" pitchFamily="18" charset="0"/>
              </a:rPr>
              <a:t>Limited studies with businesses as a unit of analysis study compared to traditional elements of society (ex. government and household).</a:t>
            </a:r>
          </a:p>
          <a:p>
            <a:pPr marL="285750" indent="-285750">
              <a:buFont typeface="Arial" panose="020B0604020202020204" pitchFamily="34" charset="0"/>
              <a:buChar char="•"/>
            </a:pPr>
            <a:endParaRPr lang="en-US" sz="2400" dirty="0">
              <a:solidFill>
                <a:srgbClr val="000000"/>
              </a:solidFill>
              <a:latin typeface="Garamond" panose="02020404030301010803" pitchFamily="18" charset="0"/>
            </a:endParaRPr>
          </a:p>
          <a:p>
            <a:pPr marL="285750" indent="-285750">
              <a:buFont typeface="Arial" panose="020B0604020202020204" pitchFamily="34" charset="0"/>
              <a:buChar char="•"/>
            </a:pPr>
            <a:r>
              <a:rPr lang="en-US" sz="2400" dirty="0">
                <a:latin typeface="Garamond" panose="02020404030301010803" pitchFamily="18" charset="0"/>
              </a:rPr>
              <a:t>Tierney (2006) identifies that earlier research generally focuses on impacts at the aggregate community, regional, and national levels (</a:t>
            </a:r>
            <a:r>
              <a:rPr lang="en-US" sz="2400" dirty="0" err="1">
                <a:latin typeface="Garamond" panose="02020404030301010803" pitchFamily="18" charset="0"/>
              </a:rPr>
              <a:t>Friesma</a:t>
            </a:r>
            <a:r>
              <a:rPr lang="en-US" sz="2400" dirty="0">
                <a:latin typeface="Garamond" panose="02020404030301010803" pitchFamily="18" charset="0"/>
              </a:rPr>
              <a:t> et al., 1979; Rossi et al., 1978; Thompson, 2009).</a:t>
            </a:r>
          </a:p>
          <a:p>
            <a:pPr marL="285750" indent="-285750">
              <a:buFont typeface="Arial" panose="020B0604020202020204" pitchFamily="34" charset="0"/>
              <a:buChar char="•"/>
            </a:pPr>
            <a:endParaRPr lang="en-US" sz="2400" dirty="0">
              <a:latin typeface="Garamond" panose="02020404030301010803" pitchFamily="18" charset="0"/>
            </a:endParaRPr>
          </a:p>
          <a:p>
            <a:pPr marL="285750" indent="-285750">
              <a:buFont typeface="Arial" panose="020B0604020202020204" pitchFamily="34" charset="0"/>
              <a:buChar char="•"/>
            </a:pPr>
            <a:r>
              <a:rPr lang="en-US" sz="2400" dirty="0">
                <a:solidFill>
                  <a:srgbClr val="000000"/>
                </a:solidFill>
                <a:latin typeface="Garamond" panose="02020404030301010803" pitchFamily="18" charset="0"/>
                <a:ea typeface="Times New Roman" panose="02020603050405020304" pitchFamily="18" charset="0"/>
              </a:rPr>
              <a:t>Research interest in the future impacts of climate change has increased attention on the topic.  </a:t>
            </a:r>
            <a:r>
              <a:rPr lang="en-US" sz="2400" dirty="0">
                <a:solidFill>
                  <a:srgbClr val="FF0000"/>
                </a:solidFill>
                <a:latin typeface="Garamond" panose="02020404030301010803" pitchFamily="18" charset="0"/>
                <a:ea typeface="Times New Roman" panose="02020603050405020304" pitchFamily="18" charset="0"/>
              </a:rPr>
              <a:t>(Hazard Adjustment)</a:t>
            </a:r>
            <a:endParaRPr lang="en-US" sz="2400" dirty="0">
              <a:solidFill>
                <a:srgbClr val="FF0000"/>
              </a:solidFill>
              <a:latin typeface="Garamond" panose="02020404030301010803" pitchFamily="18" charset="0"/>
            </a:endParaRPr>
          </a:p>
          <a:p>
            <a:pPr marL="285750" indent="-285750">
              <a:buFont typeface="Arial" panose="020B0604020202020204" pitchFamily="34" charset="0"/>
              <a:buChar char="•"/>
            </a:pPr>
            <a:endParaRPr lang="en-US" sz="2400" dirty="0">
              <a:latin typeface="Garamond" panose="02020404030301010803" pitchFamily="18" charset="0"/>
            </a:endParaRPr>
          </a:p>
          <a:p>
            <a:pPr marL="285750" indent="-285750">
              <a:buFont typeface="Arial" panose="020B0604020202020204" pitchFamily="34" charset="0"/>
              <a:buChar char="•"/>
            </a:pPr>
            <a:endParaRPr lang="en-US" sz="2800" dirty="0">
              <a:latin typeface="Garamond" panose="02020404030301010803" pitchFamily="18" charset="0"/>
            </a:endParaRPr>
          </a:p>
        </p:txBody>
      </p:sp>
    </p:spTree>
    <p:extLst>
      <p:ext uri="{BB962C8B-B14F-4D97-AF65-F5344CB8AC3E}">
        <p14:creationId xmlns:p14="http://schemas.microsoft.com/office/powerpoint/2010/main" val="90062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668431" y="1558625"/>
            <a:ext cx="3342293" cy="3958635"/>
          </a:xfrm>
          <a:prstGeom prst="rect">
            <a:avLst/>
          </a:prstGeom>
        </p:spPr>
      </p:pic>
      <p:sp>
        <p:nvSpPr>
          <p:cNvPr id="5" name="Rectangle 4"/>
          <p:cNvSpPr/>
          <p:nvPr/>
        </p:nvSpPr>
        <p:spPr>
          <a:xfrm>
            <a:off x="8668431" y="5556327"/>
            <a:ext cx="3342293" cy="369332"/>
          </a:xfrm>
          <a:prstGeom prst="rect">
            <a:avLst/>
          </a:prstGeom>
        </p:spPr>
        <p:txBody>
          <a:bodyPr wrap="square">
            <a:spAutoFit/>
          </a:bodyPr>
          <a:lstStyle/>
          <a:p>
            <a:pPr algn="ctr"/>
            <a:r>
              <a:rPr lang="en-US" dirty="0">
                <a:latin typeface="Garamond" panose="02020404030301010803" pitchFamily="18" charset="0"/>
              </a:rPr>
              <a:t>FEMA Photo by Sharon Karr</a:t>
            </a:r>
          </a:p>
        </p:txBody>
      </p:sp>
      <p:sp>
        <p:nvSpPr>
          <p:cNvPr id="6" name="Title 1"/>
          <p:cNvSpPr txBox="1">
            <a:spLocks/>
          </p:cNvSpPr>
          <p:nvPr/>
        </p:nvSpPr>
        <p:spPr>
          <a:xfrm>
            <a:off x="0" y="131974"/>
            <a:ext cx="12191999" cy="1018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Small Business? Additional Complicating Factors</a:t>
            </a:r>
          </a:p>
        </p:txBody>
      </p:sp>
      <p:sp>
        <p:nvSpPr>
          <p:cNvPr id="7" name="Rectangle 6"/>
          <p:cNvSpPr/>
          <p:nvPr/>
        </p:nvSpPr>
        <p:spPr>
          <a:xfrm>
            <a:off x="444909" y="1111580"/>
            <a:ext cx="8042247" cy="5632311"/>
          </a:xfrm>
          <a:prstGeom prst="rect">
            <a:avLst/>
          </a:prstGeom>
        </p:spPr>
        <p:txBody>
          <a:bodyPr wrap="square">
            <a:spAutoFit/>
          </a:bodyPr>
          <a:lstStyle/>
          <a:p>
            <a:pPr marL="457200" indent="-457200">
              <a:buFont typeface="+mj-lt"/>
              <a:buAutoNum type="arabicPeriod"/>
            </a:pPr>
            <a:r>
              <a:rPr lang="en-US" sz="2400" b="1" dirty="0">
                <a:latin typeface="Garamond" panose="02020404030301010803" pitchFamily="18" charset="0"/>
              </a:rPr>
              <a:t>Non-employer Business: </a:t>
            </a:r>
            <a:r>
              <a:rPr lang="en-US" sz="2400" dirty="0">
                <a:latin typeface="Garamond" panose="02020404030301010803" pitchFamily="18" charset="0"/>
              </a:rPr>
              <a:t>“has no paid employees, has annual business receipts of $1,000 or more ($1 or more in the construction industries), and is subject to federal income taxes” (U.S. Census Bureau, n.d.). </a:t>
            </a:r>
          </a:p>
          <a:p>
            <a:pPr marL="457200" indent="-457200">
              <a:buFont typeface="+mj-lt"/>
              <a:buAutoNum type="arabicPeriod"/>
            </a:pPr>
            <a:endParaRPr lang="en-US" sz="2400" dirty="0">
              <a:latin typeface="Garamond" panose="02020404030301010803" pitchFamily="18" charset="0"/>
            </a:endParaRPr>
          </a:p>
          <a:p>
            <a:pPr marL="457200" indent="-457200">
              <a:buFont typeface="+mj-lt"/>
              <a:buAutoNum type="arabicPeriod"/>
            </a:pPr>
            <a:r>
              <a:rPr lang="en-US" sz="2400" b="1" dirty="0">
                <a:latin typeface="Garamond" panose="02020404030301010803" pitchFamily="18" charset="0"/>
              </a:rPr>
              <a:t>Ownership Demographics: </a:t>
            </a:r>
            <a:r>
              <a:rPr lang="en-US" sz="2400" dirty="0">
                <a:latin typeface="Garamond" panose="02020404030301010803" pitchFamily="18" charset="0"/>
              </a:rPr>
              <a:t> 1) Minority Small Business and Capital Ownership Development Program (known as the “8(a) program”); 2) Small Disadvantaged Business program, and 3) Women-Owned Small Business Federal Contract Program, as well as the Department of Transportation Disadvantaged Business Enterprises program.</a:t>
            </a:r>
          </a:p>
          <a:p>
            <a:pPr marL="457200" indent="-457200">
              <a:buFont typeface="+mj-lt"/>
              <a:buAutoNum type="arabicPeriod"/>
            </a:pPr>
            <a:endParaRPr lang="en-US" sz="2400" dirty="0">
              <a:latin typeface="Garamond" panose="02020404030301010803" pitchFamily="18" charset="0"/>
            </a:endParaRPr>
          </a:p>
          <a:p>
            <a:pPr marL="457200" indent="-457200">
              <a:buFont typeface="+mj-lt"/>
              <a:buAutoNum type="arabicPeriod"/>
            </a:pPr>
            <a:r>
              <a:rPr lang="en-US" sz="2400" b="1" dirty="0">
                <a:latin typeface="Garamond" panose="02020404030301010803" pitchFamily="18" charset="0"/>
              </a:rPr>
              <a:t>Geography: </a:t>
            </a:r>
            <a:r>
              <a:rPr lang="en-US" sz="2400" dirty="0">
                <a:latin typeface="Garamond" panose="02020404030301010803" pitchFamily="18" charset="0"/>
              </a:rPr>
              <a:t>Historically Underutilized Business Zones (HUBZone)</a:t>
            </a:r>
          </a:p>
          <a:p>
            <a:pPr marL="457200" indent="-457200">
              <a:buFont typeface="+mj-lt"/>
              <a:buAutoNum type="arabicPeriod"/>
            </a:pPr>
            <a:endParaRPr lang="en-US" sz="2400" dirty="0">
              <a:latin typeface="Garamond" panose="02020404030301010803" pitchFamily="18" charset="0"/>
            </a:endParaRPr>
          </a:p>
        </p:txBody>
      </p:sp>
    </p:spTree>
    <p:extLst>
      <p:ext uri="{BB962C8B-B14F-4D97-AF65-F5344CB8AC3E}">
        <p14:creationId xmlns:p14="http://schemas.microsoft.com/office/powerpoint/2010/main" val="118825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94111" y="2364688"/>
            <a:ext cx="4655026" cy="3098800"/>
          </a:xfrm>
          <a:prstGeom prst="rect">
            <a:avLst/>
          </a:prstGeom>
        </p:spPr>
      </p:pic>
      <p:sp>
        <p:nvSpPr>
          <p:cNvPr id="6" name="Rectangle 5"/>
          <p:cNvSpPr/>
          <p:nvPr/>
        </p:nvSpPr>
        <p:spPr>
          <a:xfrm>
            <a:off x="7194111" y="5463488"/>
            <a:ext cx="4655026" cy="369332"/>
          </a:xfrm>
          <a:prstGeom prst="rect">
            <a:avLst/>
          </a:prstGeom>
        </p:spPr>
        <p:txBody>
          <a:bodyPr wrap="square">
            <a:spAutoFit/>
          </a:bodyPr>
          <a:lstStyle/>
          <a:p>
            <a:pPr algn="ctr"/>
            <a:r>
              <a:rPr lang="en-US" dirty="0">
                <a:latin typeface="Garamond" panose="02020404030301010803" pitchFamily="18" charset="0"/>
              </a:rPr>
              <a:t>FEMA Photo by Jocelyn Augustino</a:t>
            </a:r>
          </a:p>
        </p:txBody>
      </p:sp>
      <p:sp>
        <p:nvSpPr>
          <p:cNvPr id="7" name="Title 1"/>
          <p:cNvSpPr txBox="1">
            <a:spLocks/>
          </p:cNvSpPr>
          <p:nvPr/>
        </p:nvSpPr>
        <p:spPr>
          <a:xfrm>
            <a:off x="0" y="141402"/>
            <a:ext cx="12192000" cy="12956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The U.S. Policy Perspective: When is a Business  Large or Small, or not a Business at all?</a:t>
            </a:r>
          </a:p>
        </p:txBody>
      </p:sp>
      <p:sp>
        <p:nvSpPr>
          <p:cNvPr id="8" name="Rectangle 7"/>
          <p:cNvSpPr/>
          <p:nvPr/>
        </p:nvSpPr>
        <p:spPr>
          <a:xfrm>
            <a:off x="226144" y="1617689"/>
            <a:ext cx="6548282" cy="4955203"/>
          </a:xfrm>
          <a:prstGeom prst="rect">
            <a:avLst/>
          </a:prstGeom>
        </p:spPr>
        <p:txBody>
          <a:bodyPr wrap="square">
            <a:spAutoFit/>
          </a:bodyPr>
          <a:lstStyle/>
          <a:p>
            <a:pPr marL="457200" indent="-457200">
              <a:buFont typeface="Arial" panose="020B0604020202020204" pitchFamily="34" charset="0"/>
              <a:buChar char="•"/>
            </a:pPr>
            <a:r>
              <a:rPr lang="en-US" sz="2400" dirty="0">
                <a:latin typeface="Garamond" panose="02020404030301010803" pitchFamily="18" charset="0"/>
              </a:rPr>
              <a:t>Extreme complexity into putting two seemingly simple words: ‘small’ and ‘business’ together. </a:t>
            </a:r>
          </a:p>
          <a:p>
            <a:pPr marL="457200" indent="-457200">
              <a:buFont typeface="Arial" panose="020B0604020202020204" pitchFamily="34" charset="0"/>
              <a:buChar char="•"/>
            </a:pPr>
            <a:endParaRPr lang="en-US" sz="2400" dirty="0">
              <a:latin typeface="Garamond" panose="02020404030301010803" pitchFamily="18" charset="0"/>
            </a:endParaRPr>
          </a:p>
          <a:p>
            <a:pPr marL="457200" indent="-457200">
              <a:buFont typeface="Arial" panose="020B0604020202020204" pitchFamily="34" charset="0"/>
              <a:buChar char="•"/>
            </a:pPr>
            <a:r>
              <a:rPr lang="en-US" sz="2400" dirty="0">
                <a:latin typeface="Garamond" panose="02020404030301010803" pitchFamily="18" charset="0"/>
              </a:rPr>
              <a:t>The definition of a small business is not a static concept, even in law. </a:t>
            </a:r>
          </a:p>
          <a:p>
            <a:pPr marL="457200" indent="-457200">
              <a:buFont typeface="Arial" panose="020B0604020202020204" pitchFamily="34" charset="0"/>
              <a:buChar char="•"/>
            </a:pPr>
            <a:endParaRPr lang="en-US" sz="2400" dirty="0">
              <a:latin typeface="Garamond" panose="02020404030301010803" pitchFamily="18" charset="0"/>
            </a:endParaRPr>
          </a:p>
          <a:p>
            <a:pPr marL="457200" indent="-457200">
              <a:buFont typeface="Arial" panose="020B0604020202020204" pitchFamily="34" charset="0"/>
              <a:buChar char="•"/>
            </a:pPr>
            <a:r>
              <a:rPr lang="en-US" sz="2400" dirty="0">
                <a:latin typeface="Garamond" panose="02020404030301010803" pitchFamily="18" charset="0"/>
              </a:rPr>
              <a:t>The Small Business Act of 1953 empowers determine standards for defining small businesses                                                                 (13-CFR-121). </a:t>
            </a:r>
          </a:p>
          <a:p>
            <a:pPr marL="457200" indent="-457200">
              <a:buFont typeface="Arial" panose="020B0604020202020204" pitchFamily="34" charset="0"/>
              <a:buChar char="•"/>
            </a:pPr>
            <a:endParaRPr lang="en-US" sz="2400" dirty="0">
              <a:latin typeface="Garamond" panose="02020404030301010803" pitchFamily="18" charset="0"/>
            </a:endParaRPr>
          </a:p>
          <a:p>
            <a:pPr marL="457200" indent="-457200">
              <a:buFont typeface="Arial" panose="020B0604020202020204" pitchFamily="34" charset="0"/>
              <a:buChar char="•"/>
            </a:pPr>
            <a:r>
              <a:rPr lang="en-US" sz="2400" dirty="0">
                <a:latin typeface="Garamond" panose="02020404030301010803" pitchFamily="18" charset="0"/>
              </a:rPr>
              <a:t>The law does not provide specific standards, but directs SBA to create and maintain the standards. </a:t>
            </a:r>
          </a:p>
          <a:p>
            <a:pPr marL="457200" indent="-457200">
              <a:buFont typeface="Arial" panose="020B0604020202020204" pitchFamily="34" charset="0"/>
              <a:buChar char="•"/>
            </a:pPr>
            <a:endParaRPr lang="en-US" sz="2800" dirty="0">
              <a:latin typeface="Garamond" panose="02020404030301010803" pitchFamily="18" charset="0"/>
            </a:endParaRPr>
          </a:p>
        </p:txBody>
      </p:sp>
    </p:spTree>
    <p:extLst>
      <p:ext uri="{BB962C8B-B14F-4D97-AF65-F5344CB8AC3E}">
        <p14:creationId xmlns:p14="http://schemas.microsoft.com/office/powerpoint/2010/main" val="193388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037333" y="3275806"/>
            <a:ext cx="3847271" cy="2885454"/>
          </a:xfrm>
          <a:prstGeom prst="rect">
            <a:avLst/>
          </a:prstGeom>
        </p:spPr>
      </p:pic>
      <p:sp>
        <p:nvSpPr>
          <p:cNvPr id="5" name="Rectangle 4"/>
          <p:cNvSpPr/>
          <p:nvPr/>
        </p:nvSpPr>
        <p:spPr>
          <a:xfrm>
            <a:off x="8037333" y="6161260"/>
            <a:ext cx="3847271" cy="369332"/>
          </a:xfrm>
          <a:prstGeom prst="rect">
            <a:avLst/>
          </a:prstGeom>
        </p:spPr>
        <p:txBody>
          <a:bodyPr wrap="square">
            <a:spAutoFit/>
          </a:bodyPr>
          <a:lstStyle/>
          <a:p>
            <a:pPr algn="ctr"/>
            <a:r>
              <a:rPr lang="en-US" dirty="0">
                <a:latin typeface="Garamond" panose="02020404030301010803" pitchFamily="18" charset="0"/>
              </a:rPr>
              <a:t>FEMA Photo by Annette Foglin</a:t>
            </a:r>
          </a:p>
        </p:txBody>
      </p:sp>
      <p:sp>
        <p:nvSpPr>
          <p:cNvPr id="6" name="Title 1"/>
          <p:cNvSpPr txBox="1">
            <a:spLocks/>
          </p:cNvSpPr>
          <p:nvPr/>
        </p:nvSpPr>
        <p:spPr>
          <a:xfrm>
            <a:off x="0" y="131975"/>
            <a:ext cx="12191999" cy="12157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Small Business? It Depends…at the State Level</a:t>
            </a:r>
          </a:p>
        </p:txBody>
      </p:sp>
      <p:sp>
        <p:nvSpPr>
          <p:cNvPr id="7" name="Rectangle 6"/>
          <p:cNvSpPr/>
          <p:nvPr/>
        </p:nvSpPr>
        <p:spPr>
          <a:xfrm>
            <a:off x="97339" y="1062445"/>
            <a:ext cx="12156603" cy="1569660"/>
          </a:xfrm>
          <a:prstGeom prst="rect">
            <a:avLst/>
          </a:prstGeom>
        </p:spPr>
        <p:txBody>
          <a:bodyPr wrap="square">
            <a:spAutoFit/>
          </a:bodyPr>
          <a:lstStyle/>
          <a:p>
            <a:pPr marL="403225" indent="-285750"/>
            <a:r>
              <a:rPr lang="en-US" sz="2400" dirty="0">
                <a:latin typeface="Garamond" panose="02020404030301010803" pitchFamily="18" charset="0"/>
              </a:rPr>
              <a:t>Maryland defines “Small business” a business, other than a broker, that meets the following criteria: </a:t>
            </a:r>
          </a:p>
          <a:p>
            <a:pPr marL="403225" indent="-285750"/>
            <a:r>
              <a:rPr lang="en-US" sz="2400" dirty="0">
                <a:latin typeface="Garamond" panose="02020404030301010803" pitchFamily="18" charset="0"/>
              </a:rPr>
              <a:t>•	Independently owned and operated;</a:t>
            </a:r>
          </a:p>
          <a:p>
            <a:pPr marL="403225" indent="-285750"/>
            <a:r>
              <a:rPr lang="en-US" sz="2400" dirty="0">
                <a:latin typeface="Garamond" panose="02020404030301010803" pitchFamily="18" charset="0"/>
              </a:rPr>
              <a:t>• 	Not Subsidiary of another business; and</a:t>
            </a:r>
          </a:p>
          <a:p>
            <a:pPr marL="403225" indent="-285750"/>
            <a:r>
              <a:rPr lang="en-US" sz="2400" dirty="0">
                <a:latin typeface="Garamond" panose="02020404030301010803" pitchFamily="18" charset="0"/>
              </a:rPr>
              <a:t>• 	Not dominant in its field of operation (Maryland State Finance and Procurement Code 14-501).</a:t>
            </a:r>
          </a:p>
        </p:txBody>
      </p:sp>
      <p:graphicFrame>
        <p:nvGraphicFramePr>
          <p:cNvPr id="8" name="Table 7"/>
          <p:cNvGraphicFramePr>
            <a:graphicFrameLocks noGrp="1"/>
          </p:cNvGraphicFramePr>
          <p:nvPr>
            <p:extLst>
              <p:ext uri="{D42A27DB-BD31-4B8C-83A1-F6EECF244321}">
                <p14:modId xmlns:p14="http://schemas.microsoft.com/office/powerpoint/2010/main" val="3635439119"/>
              </p:ext>
            </p:extLst>
          </p:nvPr>
        </p:nvGraphicFramePr>
        <p:xfrm>
          <a:off x="301516" y="2632105"/>
          <a:ext cx="7126806" cy="4190826"/>
        </p:xfrm>
        <a:graphic>
          <a:graphicData uri="http://schemas.openxmlformats.org/drawingml/2006/table">
            <a:tbl>
              <a:tblPr firstRow="1" firstCol="1" bandRow="1">
                <a:tableStyleId>{5C22544A-7EE6-4342-B048-85BDC9FD1C3A}</a:tableStyleId>
              </a:tblPr>
              <a:tblGrid>
                <a:gridCol w="2319136">
                  <a:extLst>
                    <a:ext uri="{9D8B030D-6E8A-4147-A177-3AD203B41FA5}">
                      <a16:colId xmlns:a16="http://schemas.microsoft.com/office/drawing/2014/main" val="3338499037"/>
                    </a:ext>
                  </a:extLst>
                </a:gridCol>
                <a:gridCol w="2912882">
                  <a:extLst>
                    <a:ext uri="{9D8B030D-6E8A-4147-A177-3AD203B41FA5}">
                      <a16:colId xmlns:a16="http://schemas.microsoft.com/office/drawing/2014/main" val="3537152456"/>
                    </a:ext>
                  </a:extLst>
                </a:gridCol>
                <a:gridCol w="1894788">
                  <a:extLst>
                    <a:ext uri="{9D8B030D-6E8A-4147-A177-3AD203B41FA5}">
                      <a16:colId xmlns:a16="http://schemas.microsoft.com/office/drawing/2014/main" val="2812131374"/>
                    </a:ext>
                  </a:extLst>
                </a:gridCol>
              </a:tblGrid>
              <a:tr h="573699">
                <a:tc>
                  <a:txBody>
                    <a:bodyPr/>
                    <a:lstStyle/>
                    <a:p>
                      <a:pPr>
                        <a:lnSpc>
                          <a:spcPct val="115000"/>
                        </a:lnSpc>
                        <a:spcAft>
                          <a:spcPts val="0"/>
                        </a:spcAft>
                      </a:pPr>
                      <a:r>
                        <a:rPr lang="en-US" sz="1600" u="sng" dirty="0">
                          <a:effectLst/>
                        </a:rPr>
                        <a:t>Sector</a:t>
                      </a:r>
                      <a:endParaRPr lang="en-US" sz="1600" dirty="0">
                        <a:effectLst/>
                        <a:latin typeface="Calibri" panose="020F0502020204030204" pitchFamily="34" charset="0"/>
                        <a:cs typeface="Times New Roman" panose="02020603050405020304" pitchFamily="18" charset="0"/>
                      </a:endParaRPr>
                    </a:p>
                  </a:txBody>
                  <a:tcPr marL="66675" marR="66675" marT="66675" marB="66675"/>
                </a:tc>
                <a:tc>
                  <a:txBody>
                    <a:bodyPr/>
                    <a:lstStyle/>
                    <a:p>
                      <a:pPr algn="ctr">
                        <a:lnSpc>
                          <a:spcPct val="115000"/>
                        </a:lnSpc>
                        <a:spcAft>
                          <a:spcPts val="0"/>
                        </a:spcAft>
                      </a:pPr>
                      <a:r>
                        <a:rPr lang="en-US" sz="1600" u="sng" dirty="0">
                          <a:effectLst/>
                        </a:rPr>
                        <a:t>Number of Employees</a:t>
                      </a:r>
                      <a:endParaRPr lang="en-US" sz="1600" dirty="0">
                        <a:effectLst/>
                        <a:latin typeface="Calibri" panose="020F0502020204030204" pitchFamily="34" charset="0"/>
                        <a:cs typeface="Times New Roman" panose="02020603050405020304" pitchFamily="18" charset="0"/>
                      </a:endParaRPr>
                    </a:p>
                  </a:txBody>
                  <a:tcPr marL="66675" marR="66675" marT="66675" marB="66675"/>
                </a:tc>
                <a:tc>
                  <a:txBody>
                    <a:bodyPr/>
                    <a:lstStyle/>
                    <a:p>
                      <a:pPr algn="ctr">
                        <a:lnSpc>
                          <a:spcPct val="115000"/>
                        </a:lnSpc>
                        <a:spcAft>
                          <a:spcPts val="0"/>
                        </a:spcAft>
                      </a:pPr>
                      <a:r>
                        <a:rPr lang="en-US" sz="1600" u="sng" dirty="0">
                          <a:effectLst/>
                        </a:rPr>
                        <a:t>Gross Sales</a:t>
                      </a:r>
                      <a:endParaRPr lang="en-US" sz="1600" dirty="0">
                        <a:effectLst/>
                      </a:endParaRPr>
                    </a:p>
                    <a:p>
                      <a:pPr algn="ctr">
                        <a:lnSpc>
                          <a:spcPct val="115000"/>
                        </a:lnSpc>
                        <a:spcAft>
                          <a:spcPts val="0"/>
                        </a:spcAft>
                      </a:pPr>
                      <a:r>
                        <a:rPr lang="en-US" sz="1600" dirty="0">
                          <a:effectLst/>
                        </a:rPr>
                        <a:t>(in millions)</a:t>
                      </a:r>
                      <a:endParaRPr lang="en-US" sz="1600" dirty="0">
                        <a:effectLst/>
                        <a:latin typeface="Calibri" panose="020F0502020204030204" pitchFamily="34" charset="0"/>
                        <a:cs typeface="Times New Roman" panose="02020603050405020304" pitchFamily="18" charset="0"/>
                      </a:endParaRPr>
                    </a:p>
                  </a:txBody>
                  <a:tcPr marL="66675" marR="66675" marT="66675" marB="66675"/>
                </a:tc>
                <a:extLst>
                  <a:ext uri="{0D108BD9-81ED-4DB2-BD59-A6C34878D82A}">
                    <a16:rowId xmlns:a16="http://schemas.microsoft.com/office/drawing/2014/main" val="687598252"/>
                  </a:ext>
                </a:extLst>
              </a:tr>
              <a:tr h="350946">
                <a:tc>
                  <a:txBody>
                    <a:bodyPr/>
                    <a:lstStyle/>
                    <a:p>
                      <a:pPr>
                        <a:lnSpc>
                          <a:spcPct val="115000"/>
                        </a:lnSpc>
                        <a:spcAft>
                          <a:spcPts val="0"/>
                        </a:spcAft>
                      </a:pPr>
                      <a:r>
                        <a:rPr lang="en-US" sz="1600" dirty="0">
                          <a:effectLst/>
                        </a:rPr>
                        <a:t>Wholesale</a:t>
                      </a:r>
                      <a:endParaRPr lang="en-US" sz="1600" dirty="0">
                        <a:effectLst/>
                        <a:latin typeface="Calibri" panose="020F0502020204030204" pitchFamily="34" charset="0"/>
                        <a:cs typeface="Times New Roman" panose="02020603050405020304" pitchFamily="18" charset="0"/>
                      </a:endParaRPr>
                    </a:p>
                  </a:txBody>
                  <a:tcPr marL="66675" marR="66675" marT="66675" marB="66675"/>
                </a:tc>
                <a:tc>
                  <a:txBody>
                    <a:bodyPr/>
                    <a:lstStyle/>
                    <a:p>
                      <a:pPr algn="ctr">
                        <a:lnSpc>
                          <a:spcPct val="115000"/>
                        </a:lnSpc>
                        <a:spcAft>
                          <a:spcPts val="0"/>
                        </a:spcAft>
                      </a:pPr>
                      <a:r>
                        <a:rPr lang="en-US" sz="1600" dirty="0">
                          <a:effectLst/>
                        </a:rPr>
                        <a:t>Not more than 50 persons</a:t>
                      </a:r>
                      <a:endParaRPr lang="en-US" sz="1600" dirty="0">
                        <a:effectLst/>
                        <a:latin typeface="Calibri" panose="020F0502020204030204" pitchFamily="34" charset="0"/>
                        <a:cs typeface="Times New Roman" panose="02020603050405020304" pitchFamily="18" charset="0"/>
                      </a:endParaRPr>
                    </a:p>
                  </a:txBody>
                  <a:tcPr marL="66675" marR="66675" marT="66675" marB="66675"/>
                </a:tc>
                <a:tc>
                  <a:txBody>
                    <a:bodyPr/>
                    <a:lstStyle/>
                    <a:p>
                      <a:pPr algn="ctr">
                        <a:lnSpc>
                          <a:spcPct val="115000"/>
                        </a:lnSpc>
                        <a:spcAft>
                          <a:spcPts val="0"/>
                        </a:spcAft>
                      </a:pPr>
                      <a:r>
                        <a:rPr lang="en-US" sz="1600" dirty="0">
                          <a:effectLst/>
                        </a:rPr>
                        <a:t>$4</a:t>
                      </a:r>
                      <a:endParaRPr lang="en-US" sz="1600" dirty="0">
                        <a:effectLst/>
                        <a:latin typeface="Calibri" panose="020F0502020204030204" pitchFamily="34" charset="0"/>
                        <a:cs typeface="Times New Roman" panose="02020603050405020304" pitchFamily="18" charset="0"/>
                      </a:endParaRPr>
                    </a:p>
                  </a:txBody>
                  <a:tcPr marL="66675" marR="66675" marT="66675" marB="66675"/>
                </a:tc>
                <a:extLst>
                  <a:ext uri="{0D108BD9-81ED-4DB2-BD59-A6C34878D82A}">
                    <a16:rowId xmlns:a16="http://schemas.microsoft.com/office/drawing/2014/main" val="1345728744"/>
                  </a:ext>
                </a:extLst>
              </a:tr>
              <a:tr h="350946">
                <a:tc>
                  <a:txBody>
                    <a:bodyPr/>
                    <a:lstStyle/>
                    <a:p>
                      <a:pPr>
                        <a:lnSpc>
                          <a:spcPct val="115000"/>
                        </a:lnSpc>
                        <a:spcAft>
                          <a:spcPts val="0"/>
                        </a:spcAft>
                      </a:pPr>
                      <a:r>
                        <a:rPr lang="en-US" sz="1600" dirty="0">
                          <a:effectLst/>
                        </a:rPr>
                        <a:t>Retail</a:t>
                      </a:r>
                      <a:endParaRPr lang="en-US" sz="1600" dirty="0">
                        <a:effectLst/>
                        <a:latin typeface="Calibri" panose="020F0502020204030204" pitchFamily="34" charset="0"/>
                        <a:cs typeface="Times New Roman" panose="02020603050405020304" pitchFamily="18" charset="0"/>
                      </a:endParaRPr>
                    </a:p>
                  </a:txBody>
                  <a:tcPr marL="66675" marR="66675" marT="66675" marB="66675"/>
                </a:tc>
                <a:tc>
                  <a:txBody>
                    <a:bodyPr/>
                    <a:lstStyle/>
                    <a:p>
                      <a:pPr algn="ctr">
                        <a:lnSpc>
                          <a:spcPct val="115000"/>
                        </a:lnSpc>
                        <a:spcAft>
                          <a:spcPts val="0"/>
                        </a:spcAft>
                      </a:pPr>
                      <a:r>
                        <a:rPr lang="en-US" sz="1600" dirty="0">
                          <a:effectLst/>
                        </a:rPr>
                        <a:t>Not more than 25 persons</a:t>
                      </a:r>
                      <a:endParaRPr lang="en-US" sz="1600" dirty="0">
                        <a:effectLst/>
                        <a:latin typeface="Calibri" panose="020F0502020204030204" pitchFamily="34" charset="0"/>
                        <a:cs typeface="Times New Roman" panose="02020603050405020304" pitchFamily="18" charset="0"/>
                      </a:endParaRPr>
                    </a:p>
                  </a:txBody>
                  <a:tcPr marL="66675" marR="66675" marT="66675" marB="66675"/>
                </a:tc>
                <a:tc>
                  <a:txBody>
                    <a:bodyPr/>
                    <a:lstStyle/>
                    <a:p>
                      <a:pPr algn="ctr">
                        <a:lnSpc>
                          <a:spcPct val="115000"/>
                        </a:lnSpc>
                        <a:spcAft>
                          <a:spcPts val="0"/>
                        </a:spcAft>
                      </a:pPr>
                      <a:r>
                        <a:rPr lang="en-US" sz="1600" dirty="0">
                          <a:effectLst/>
                        </a:rPr>
                        <a:t>$3</a:t>
                      </a:r>
                      <a:endParaRPr lang="en-US" sz="1600" dirty="0">
                        <a:effectLst/>
                        <a:latin typeface="Calibri" panose="020F0502020204030204" pitchFamily="34" charset="0"/>
                        <a:cs typeface="Times New Roman" panose="02020603050405020304" pitchFamily="18" charset="0"/>
                      </a:endParaRPr>
                    </a:p>
                  </a:txBody>
                  <a:tcPr marL="66675" marR="66675" marT="66675" marB="66675"/>
                </a:tc>
                <a:extLst>
                  <a:ext uri="{0D108BD9-81ED-4DB2-BD59-A6C34878D82A}">
                    <a16:rowId xmlns:a16="http://schemas.microsoft.com/office/drawing/2014/main" val="1222917518"/>
                  </a:ext>
                </a:extLst>
              </a:tr>
              <a:tr h="573699">
                <a:tc>
                  <a:txBody>
                    <a:bodyPr/>
                    <a:lstStyle/>
                    <a:p>
                      <a:pPr>
                        <a:lnSpc>
                          <a:spcPct val="115000"/>
                        </a:lnSpc>
                        <a:spcAft>
                          <a:spcPts val="0"/>
                        </a:spcAft>
                      </a:pPr>
                      <a:r>
                        <a:rPr lang="en-US" sz="1600" dirty="0">
                          <a:effectLst/>
                        </a:rPr>
                        <a:t>Manufacturing</a:t>
                      </a:r>
                      <a:endParaRPr lang="en-US" sz="1600" dirty="0">
                        <a:effectLst/>
                        <a:latin typeface="Calibri" panose="020F0502020204030204" pitchFamily="34" charset="0"/>
                        <a:cs typeface="Times New Roman" panose="02020603050405020304" pitchFamily="18" charset="0"/>
                      </a:endParaRPr>
                    </a:p>
                  </a:txBody>
                  <a:tcPr marL="66675" marR="66675" marT="66675" marB="66675"/>
                </a:tc>
                <a:tc>
                  <a:txBody>
                    <a:bodyPr/>
                    <a:lstStyle/>
                    <a:p>
                      <a:pPr algn="ctr">
                        <a:lnSpc>
                          <a:spcPct val="115000"/>
                        </a:lnSpc>
                        <a:spcAft>
                          <a:spcPts val="0"/>
                        </a:spcAft>
                      </a:pPr>
                      <a:r>
                        <a:rPr lang="en-US" sz="1600" dirty="0">
                          <a:effectLst/>
                        </a:rPr>
                        <a:t>Not more than 100 persons</a:t>
                      </a:r>
                      <a:endParaRPr lang="en-US" sz="1600" dirty="0">
                        <a:effectLst/>
                        <a:latin typeface="Calibri" panose="020F0502020204030204" pitchFamily="34" charset="0"/>
                        <a:cs typeface="Times New Roman" panose="02020603050405020304" pitchFamily="18" charset="0"/>
                      </a:endParaRPr>
                    </a:p>
                  </a:txBody>
                  <a:tcPr marL="66675" marR="66675" marT="66675" marB="66675"/>
                </a:tc>
                <a:tc>
                  <a:txBody>
                    <a:bodyPr/>
                    <a:lstStyle/>
                    <a:p>
                      <a:pPr algn="ctr">
                        <a:lnSpc>
                          <a:spcPct val="115000"/>
                        </a:lnSpc>
                        <a:spcAft>
                          <a:spcPts val="0"/>
                        </a:spcAft>
                      </a:pPr>
                      <a:r>
                        <a:rPr lang="en-US" sz="1600" dirty="0">
                          <a:effectLst/>
                        </a:rPr>
                        <a:t>$2</a:t>
                      </a:r>
                      <a:endParaRPr lang="en-US" sz="1600" dirty="0">
                        <a:effectLst/>
                        <a:latin typeface="Calibri" panose="020F0502020204030204" pitchFamily="34" charset="0"/>
                        <a:cs typeface="Times New Roman" panose="02020603050405020304" pitchFamily="18" charset="0"/>
                      </a:endParaRPr>
                    </a:p>
                  </a:txBody>
                  <a:tcPr marL="66675" marR="66675" marT="66675" marB="66675"/>
                </a:tc>
                <a:extLst>
                  <a:ext uri="{0D108BD9-81ED-4DB2-BD59-A6C34878D82A}">
                    <a16:rowId xmlns:a16="http://schemas.microsoft.com/office/drawing/2014/main" val="3211155503"/>
                  </a:ext>
                </a:extLst>
              </a:tr>
              <a:tr h="573699">
                <a:tc>
                  <a:txBody>
                    <a:bodyPr/>
                    <a:lstStyle/>
                    <a:p>
                      <a:pPr>
                        <a:lnSpc>
                          <a:spcPct val="115000"/>
                        </a:lnSpc>
                        <a:spcAft>
                          <a:spcPts val="0"/>
                        </a:spcAft>
                      </a:pPr>
                      <a:r>
                        <a:rPr lang="en-US" sz="1600" dirty="0">
                          <a:effectLst/>
                        </a:rPr>
                        <a:t>Service</a:t>
                      </a:r>
                      <a:endParaRPr lang="en-US" sz="1600" dirty="0">
                        <a:effectLst/>
                        <a:latin typeface="Calibri" panose="020F0502020204030204" pitchFamily="34" charset="0"/>
                        <a:cs typeface="Times New Roman" panose="02020603050405020304" pitchFamily="18" charset="0"/>
                      </a:endParaRPr>
                    </a:p>
                  </a:txBody>
                  <a:tcPr marL="66675" marR="66675" marT="66675" marB="66675"/>
                </a:tc>
                <a:tc>
                  <a:txBody>
                    <a:bodyPr/>
                    <a:lstStyle/>
                    <a:p>
                      <a:pPr algn="ctr">
                        <a:lnSpc>
                          <a:spcPct val="115000"/>
                        </a:lnSpc>
                        <a:spcAft>
                          <a:spcPts val="0"/>
                        </a:spcAft>
                      </a:pPr>
                      <a:r>
                        <a:rPr lang="en-US" sz="1600" dirty="0">
                          <a:effectLst/>
                        </a:rPr>
                        <a:t>Not more than 100 persons</a:t>
                      </a:r>
                      <a:endParaRPr lang="en-US" sz="1600" dirty="0">
                        <a:effectLst/>
                        <a:latin typeface="Calibri" panose="020F0502020204030204" pitchFamily="34" charset="0"/>
                        <a:cs typeface="Times New Roman" panose="02020603050405020304" pitchFamily="18" charset="0"/>
                      </a:endParaRPr>
                    </a:p>
                  </a:txBody>
                  <a:tcPr marL="66675" marR="66675" marT="66675" marB="66675"/>
                </a:tc>
                <a:tc>
                  <a:txBody>
                    <a:bodyPr/>
                    <a:lstStyle/>
                    <a:p>
                      <a:pPr algn="ctr">
                        <a:lnSpc>
                          <a:spcPct val="115000"/>
                        </a:lnSpc>
                        <a:spcAft>
                          <a:spcPts val="0"/>
                        </a:spcAft>
                      </a:pPr>
                      <a:r>
                        <a:rPr lang="en-US" sz="1600" dirty="0">
                          <a:effectLst/>
                        </a:rPr>
                        <a:t>$10</a:t>
                      </a:r>
                      <a:endParaRPr lang="en-US" sz="1600" dirty="0">
                        <a:effectLst/>
                        <a:latin typeface="Calibri" panose="020F0502020204030204" pitchFamily="34" charset="0"/>
                        <a:cs typeface="Times New Roman" panose="02020603050405020304" pitchFamily="18" charset="0"/>
                      </a:endParaRPr>
                    </a:p>
                  </a:txBody>
                  <a:tcPr marL="66675" marR="66675" marT="66675" marB="66675"/>
                </a:tc>
                <a:extLst>
                  <a:ext uri="{0D108BD9-81ED-4DB2-BD59-A6C34878D82A}">
                    <a16:rowId xmlns:a16="http://schemas.microsoft.com/office/drawing/2014/main" val="110761086"/>
                  </a:ext>
                </a:extLst>
              </a:tr>
              <a:tr h="350946">
                <a:tc>
                  <a:txBody>
                    <a:bodyPr/>
                    <a:lstStyle/>
                    <a:p>
                      <a:pPr>
                        <a:lnSpc>
                          <a:spcPct val="115000"/>
                        </a:lnSpc>
                        <a:spcAft>
                          <a:spcPts val="0"/>
                        </a:spcAft>
                      </a:pPr>
                      <a:r>
                        <a:rPr lang="en-US" sz="1600" dirty="0">
                          <a:effectLst/>
                        </a:rPr>
                        <a:t>Construction</a:t>
                      </a:r>
                      <a:endParaRPr lang="en-US" sz="1600" dirty="0">
                        <a:effectLst/>
                        <a:latin typeface="Calibri" panose="020F0502020204030204" pitchFamily="34" charset="0"/>
                        <a:cs typeface="Times New Roman" panose="02020603050405020304" pitchFamily="18" charset="0"/>
                      </a:endParaRPr>
                    </a:p>
                  </a:txBody>
                  <a:tcPr marL="66675" marR="66675" marT="66675" marB="66675"/>
                </a:tc>
                <a:tc>
                  <a:txBody>
                    <a:bodyPr/>
                    <a:lstStyle/>
                    <a:p>
                      <a:pPr algn="ctr">
                        <a:lnSpc>
                          <a:spcPct val="115000"/>
                        </a:lnSpc>
                        <a:spcAft>
                          <a:spcPts val="0"/>
                        </a:spcAft>
                      </a:pPr>
                      <a:r>
                        <a:rPr lang="en-US" sz="1600" dirty="0">
                          <a:effectLst/>
                        </a:rPr>
                        <a:t>Not more than 50 persons</a:t>
                      </a:r>
                      <a:endParaRPr lang="en-US" sz="1600" dirty="0">
                        <a:effectLst/>
                        <a:latin typeface="Calibri" panose="020F0502020204030204" pitchFamily="34" charset="0"/>
                        <a:cs typeface="Times New Roman" panose="02020603050405020304" pitchFamily="18" charset="0"/>
                      </a:endParaRPr>
                    </a:p>
                  </a:txBody>
                  <a:tcPr marL="66675" marR="66675" marT="66675" marB="66675"/>
                </a:tc>
                <a:tc>
                  <a:txBody>
                    <a:bodyPr/>
                    <a:lstStyle/>
                    <a:p>
                      <a:pPr algn="ctr">
                        <a:lnSpc>
                          <a:spcPct val="115000"/>
                        </a:lnSpc>
                        <a:spcAft>
                          <a:spcPts val="0"/>
                        </a:spcAft>
                      </a:pPr>
                      <a:r>
                        <a:rPr lang="en-US" sz="1600" dirty="0">
                          <a:effectLst/>
                        </a:rPr>
                        <a:t>$7</a:t>
                      </a:r>
                      <a:endParaRPr lang="en-US" sz="1600" dirty="0">
                        <a:effectLst/>
                        <a:latin typeface="Calibri" panose="020F0502020204030204" pitchFamily="34" charset="0"/>
                        <a:cs typeface="Times New Roman" panose="02020603050405020304" pitchFamily="18" charset="0"/>
                      </a:endParaRPr>
                    </a:p>
                  </a:txBody>
                  <a:tcPr marL="66675" marR="66675" marT="66675" marB="66675"/>
                </a:tc>
                <a:extLst>
                  <a:ext uri="{0D108BD9-81ED-4DB2-BD59-A6C34878D82A}">
                    <a16:rowId xmlns:a16="http://schemas.microsoft.com/office/drawing/2014/main" val="624297174"/>
                  </a:ext>
                </a:extLst>
              </a:tr>
              <a:tr h="573699">
                <a:tc>
                  <a:txBody>
                    <a:bodyPr/>
                    <a:lstStyle/>
                    <a:p>
                      <a:pPr>
                        <a:lnSpc>
                          <a:spcPct val="115000"/>
                        </a:lnSpc>
                        <a:spcAft>
                          <a:spcPts val="0"/>
                        </a:spcAft>
                      </a:pPr>
                      <a:r>
                        <a:rPr lang="en-US" sz="1600" dirty="0">
                          <a:effectLst/>
                        </a:rPr>
                        <a:t>Architectural and Engineering</a:t>
                      </a:r>
                      <a:endParaRPr lang="en-US" sz="1600" dirty="0">
                        <a:effectLst/>
                        <a:latin typeface="Calibri" panose="020F0502020204030204" pitchFamily="34" charset="0"/>
                        <a:cs typeface="Times New Roman" panose="02020603050405020304" pitchFamily="18" charset="0"/>
                      </a:endParaRPr>
                    </a:p>
                  </a:txBody>
                  <a:tcPr marL="66675" marR="66675" marT="66675" marB="66675"/>
                </a:tc>
                <a:tc>
                  <a:txBody>
                    <a:bodyPr/>
                    <a:lstStyle/>
                    <a:p>
                      <a:pPr algn="ctr">
                        <a:lnSpc>
                          <a:spcPct val="115000"/>
                        </a:lnSpc>
                        <a:spcAft>
                          <a:spcPts val="0"/>
                        </a:spcAft>
                      </a:pPr>
                      <a:r>
                        <a:rPr lang="en-US" sz="1600" dirty="0">
                          <a:effectLst/>
                        </a:rPr>
                        <a:t>Not more than 100 persons</a:t>
                      </a:r>
                      <a:endParaRPr lang="en-US" sz="1600" dirty="0">
                        <a:effectLst/>
                        <a:latin typeface="Calibri" panose="020F0502020204030204" pitchFamily="34" charset="0"/>
                        <a:cs typeface="Times New Roman" panose="02020603050405020304" pitchFamily="18" charset="0"/>
                      </a:endParaRPr>
                    </a:p>
                  </a:txBody>
                  <a:tcPr marL="66675" marR="66675" marT="66675" marB="66675"/>
                </a:tc>
                <a:tc>
                  <a:txBody>
                    <a:bodyPr/>
                    <a:lstStyle/>
                    <a:p>
                      <a:pPr algn="ctr">
                        <a:lnSpc>
                          <a:spcPct val="115000"/>
                        </a:lnSpc>
                        <a:spcAft>
                          <a:spcPts val="0"/>
                        </a:spcAft>
                      </a:pPr>
                      <a:r>
                        <a:rPr lang="en-US" sz="1600" dirty="0">
                          <a:effectLst/>
                        </a:rPr>
                        <a:t>$4.5</a:t>
                      </a:r>
                      <a:endParaRPr lang="en-US" sz="1600" dirty="0">
                        <a:effectLst/>
                        <a:latin typeface="Calibri" panose="020F0502020204030204" pitchFamily="34" charset="0"/>
                        <a:cs typeface="Times New Roman" panose="02020603050405020304" pitchFamily="18" charset="0"/>
                      </a:endParaRPr>
                    </a:p>
                  </a:txBody>
                  <a:tcPr marL="66675" marR="66675" marT="66675" marB="66675"/>
                </a:tc>
                <a:extLst>
                  <a:ext uri="{0D108BD9-81ED-4DB2-BD59-A6C34878D82A}">
                    <a16:rowId xmlns:a16="http://schemas.microsoft.com/office/drawing/2014/main" val="1856510231"/>
                  </a:ext>
                </a:extLst>
              </a:tr>
              <a:tr h="350946">
                <a:tc gridSpan="3">
                  <a:txBody>
                    <a:bodyPr/>
                    <a:lstStyle/>
                    <a:p>
                      <a:pPr>
                        <a:lnSpc>
                          <a:spcPct val="115000"/>
                        </a:lnSpc>
                        <a:spcAft>
                          <a:spcPts val="0"/>
                        </a:spcAft>
                      </a:pPr>
                      <a:r>
                        <a:rPr lang="en-US" sz="1600" dirty="0">
                          <a:effectLst/>
                        </a:rPr>
                        <a:t>Source: Maryland State Finance and Procurement Code Ann. § 14-501</a:t>
                      </a:r>
                      <a:endParaRPr lang="en-US" sz="1400" dirty="0">
                        <a:effectLst/>
                        <a:latin typeface="Calibri" panose="020F0502020204030204" pitchFamily="34" charset="0"/>
                        <a:cs typeface="Times New Roman" panose="02020603050405020304" pitchFamily="18" charset="0"/>
                      </a:endParaRPr>
                    </a:p>
                  </a:txBody>
                  <a:tcPr marL="66675" marR="66675" marT="66675" marB="6667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9070133"/>
                  </a:ext>
                </a:extLst>
              </a:tr>
            </a:tbl>
          </a:graphicData>
        </a:graphic>
      </p:graphicFrame>
    </p:spTree>
    <p:extLst>
      <p:ext uri="{BB962C8B-B14F-4D97-AF65-F5344CB8AC3E}">
        <p14:creationId xmlns:p14="http://schemas.microsoft.com/office/powerpoint/2010/main" val="253791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550870" y="3962045"/>
            <a:ext cx="4317425" cy="2448177"/>
          </a:xfrm>
          <a:prstGeom prst="rect">
            <a:avLst/>
          </a:prstGeom>
        </p:spPr>
      </p:pic>
      <p:sp>
        <p:nvSpPr>
          <p:cNvPr id="5" name="Rectangle 4"/>
          <p:cNvSpPr/>
          <p:nvPr/>
        </p:nvSpPr>
        <p:spPr>
          <a:xfrm>
            <a:off x="7550871" y="6410223"/>
            <a:ext cx="4317424" cy="378632"/>
          </a:xfrm>
          <a:prstGeom prst="rect">
            <a:avLst/>
          </a:prstGeom>
        </p:spPr>
        <p:txBody>
          <a:bodyPr wrap="square">
            <a:spAutoFit/>
          </a:bodyPr>
          <a:lstStyle/>
          <a:p>
            <a:pPr algn="ctr"/>
            <a:r>
              <a:rPr lang="en-US" dirty="0">
                <a:latin typeface="Garamond" panose="02020404030301010803" pitchFamily="18" charset="0"/>
              </a:rPr>
              <a:t>FEMA Photo by J.T. Blatty</a:t>
            </a:r>
          </a:p>
        </p:txBody>
      </p:sp>
      <p:sp>
        <p:nvSpPr>
          <p:cNvPr id="6" name="Title 1"/>
          <p:cNvSpPr txBox="1">
            <a:spLocks/>
          </p:cNvSpPr>
          <p:nvPr/>
        </p:nvSpPr>
        <p:spPr>
          <a:xfrm>
            <a:off x="0" y="113122"/>
            <a:ext cx="12192000" cy="12124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Small Business? It Depends…at the Local Level</a:t>
            </a:r>
          </a:p>
        </p:txBody>
      </p:sp>
      <p:sp>
        <p:nvSpPr>
          <p:cNvPr id="7" name="Rectangle 6"/>
          <p:cNvSpPr/>
          <p:nvPr/>
        </p:nvSpPr>
        <p:spPr>
          <a:xfrm>
            <a:off x="291548" y="1067804"/>
            <a:ext cx="11708723" cy="2677656"/>
          </a:xfrm>
          <a:prstGeom prst="rect">
            <a:avLst/>
          </a:prstGeom>
        </p:spPr>
        <p:txBody>
          <a:bodyPr wrap="square">
            <a:spAutoFit/>
          </a:bodyPr>
          <a:lstStyle/>
          <a:p>
            <a:pPr marL="344488" indent="-344488"/>
            <a:r>
              <a:rPr lang="en-US" sz="2400" dirty="0">
                <a:solidFill>
                  <a:srgbClr val="000000"/>
                </a:solidFill>
                <a:latin typeface="Garamond" panose="02020404030301010803" pitchFamily="18" charset="0"/>
                <a:ea typeface="Times New Roman" panose="02020603050405020304" pitchFamily="18" charset="0"/>
              </a:rPr>
              <a:t> The Montgomery County (MD) Local Small Business Reserve (LSBR) program basic screening criteria include that the business: </a:t>
            </a:r>
          </a:p>
          <a:p>
            <a:pPr marL="344488" indent="-344488"/>
            <a:r>
              <a:rPr lang="en-US" sz="2400" dirty="0">
                <a:solidFill>
                  <a:srgbClr val="000000"/>
                </a:solidFill>
                <a:latin typeface="Garamond" panose="02020404030301010803" pitchFamily="18" charset="0"/>
                <a:ea typeface="Times New Roman" panose="02020603050405020304" pitchFamily="18" charset="0"/>
              </a:rPr>
              <a:t>1) has its principal place of business in the county; </a:t>
            </a:r>
          </a:p>
          <a:p>
            <a:pPr marL="344488" indent="-344488"/>
            <a:r>
              <a:rPr lang="en-US" sz="2400" dirty="0">
                <a:solidFill>
                  <a:srgbClr val="000000"/>
                </a:solidFill>
                <a:latin typeface="Garamond" panose="02020404030301010803" pitchFamily="18" charset="0"/>
                <a:ea typeface="Times New Roman" panose="02020603050405020304" pitchFamily="18" charset="0"/>
              </a:rPr>
              <a:t>2) is independently owned and operated; </a:t>
            </a:r>
          </a:p>
          <a:p>
            <a:pPr marL="344488" indent="-344488"/>
            <a:r>
              <a:rPr lang="en-US" sz="2400" dirty="0">
                <a:solidFill>
                  <a:srgbClr val="000000"/>
                </a:solidFill>
                <a:latin typeface="Garamond" panose="02020404030301010803" pitchFamily="18" charset="0"/>
                <a:ea typeface="Times New Roman" panose="02020603050405020304" pitchFamily="18" charset="0"/>
              </a:rPr>
              <a:t>3) is not a subsidiary of another business; </a:t>
            </a:r>
          </a:p>
          <a:p>
            <a:pPr marL="344488" indent="-344488"/>
            <a:r>
              <a:rPr lang="en-US" sz="2400" dirty="0">
                <a:solidFill>
                  <a:srgbClr val="000000"/>
                </a:solidFill>
                <a:latin typeface="Garamond" panose="02020404030301010803" pitchFamily="18" charset="0"/>
                <a:ea typeface="Times New Roman" panose="02020603050405020304" pitchFamily="18" charset="0"/>
              </a:rPr>
              <a:t>4) generates a significant amount of economic activity  in the county; and </a:t>
            </a:r>
          </a:p>
          <a:p>
            <a:pPr marL="344488" indent="-344488"/>
            <a:r>
              <a:rPr lang="en-US" sz="2400" dirty="0">
                <a:solidFill>
                  <a:srgbClr val="000000"/>
                </a:solidFill>
                <a:latin typeface="Garamond" panose="02020404030301010803" pitchFamily="18" charset="0"/>
                <a:ea typeface="Times New Roman" panose="02020603050405020304" pitchFamily="18" charset="0"/>
              </a:rPr>
              <a:t>5) complies with state prevailing and local  living wage provisions. </a:t>
            </a:r>
            <a:endParaRPr lang="en-US" sz="2400" dirty="0">
              <a:latin typeface="Garamond" panose="02020404030301010803"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071138"/>
              </p:ext>
            </p:extLst>
          </p:nvPr>
        </p:nvGraphicFramePr>
        <p:xfrm>
          <a:off x="291548" y="3712500"/>
          <a:ext cx="6853970" cy="3076355"/>
        </p:xfrm>
        <a:graphic>
          <a:graphicData uri="http://schemas.openxmlformats.org/drawingml/2006/table">
            <a:tbl>
              <a:tblPr firstRow="1" firstCol="1" bandRow="1">
                <a:tableStyleId>{5C22544A-7EE6-4342-B048-85BDC9FD1C3A}</a:tableStyleId>
              </a:tblPr>
              <a:tblGrid>
                <a:gridCol w="1592460">
                  <a:extLst>
                    <a:ext uri="{9D8B030D-6E8A-4147-A177-3AD203B41FA5}">
                      <a16:colId xmlns:a16="http://schemas.microsoft.com/office/drawing/2014/main" val="1780098095"/>
                    </a:ext>
                  </a:extLst>
                </a:gridCol>
                <a:gridCol w="1811106">
                  <a:extLst>
                    <a:ext uri="{9D8B030D-6E8A-4147-A177-3AD203B41FA5}">
                      <a16:colId xmlns:a16="http://schemas.microsoft.com/office/drawing/2014/main" val="961826639"/>
                    </a:ext>
                  </a:extLst>
                </a:gridCol>
                <a:gridCol w="558265">
                  <a:extLst>
                    <a:ext uri="{9D8B030D-6E8A-4147-A177-3AD203B41FA5}">
                      <a16:colId xmlns:a16="http://schemas.microsoft.com/office/drawing/2014/main" val="1095615800"/>
                    </a:ext>
                  </a:extLst>
                </a:gridCol>
                <a:gridCol w="2892139">
                  <a:extLst>
                    <a:ext uri="{9D8B030D-6E8A-4147-A177-3AD203B41FA5}">
                      <a16:colId xmlns:a16="http://schemas.microsoft.com/office/drawing/2014/main" val="1745955255"/>
                    </a:ext>
                  </a:extLst>
                </a:gridCol>
              </a:tblGrid>
              <a:tr h="459479">
                <a:tc>
                  <a:txBody>
                    <a:bodyPr/>
                    <a:lstStyle/>
                    <a:p>
                      <a:pPr>
                        <a:lnSpc>
                          <a:spcPct val="115000"/>
                        </a:lnSpc>
                        <a:spcAft>
                          <a:spcPts val="0"/>
                        </a:spcAft>
                      </a:pPr>
                      <a:r>
                        <a:rPr lang="en-US" sz="1600" u="sng" dirty="0">
                          <a:effectLst/>
                        </a:rPr>
                        <a:t>Business Type</a:t>
                      </a:r>
                      <a:endParaRPr lang="en-US" sz="1600" dirty="0">
                        <a:effectLst/>
                        <a:latin typeface="Calibri" panose="020F0502020204030204" pitchFamily="34" charset="0"/>
                        <a:cs typeface="Times New Roman" panose="02020603050405020304" pitchFamily="18" charset="0"/>
                      </a:endParaRPr>
                    </a:p>
                  </a:txBody>
                  <a:tcPr marL="66675" marR="66675" marT="66675" marB="66675"/>
                </a:tc>
                <a:tc>
                  <a:txBody>
                    <a:bodyPr/>
                    <a:lstStyle/>
                    <a:p>
                      <a:pPr algn="ctr">
                        <a:lnSpc>
                          <a:spcPct val="115000"/>
                        </a:lnSpc>
                        <a:spcAft>
                          <a:spcPts val="0"/>
                        </a:spcAft>
                      </a:pPr>
                      <a:r>
                        <a:rPr lang="en-US" sz="1600" u="sng" dirty="0">
                          <a:effectLst/>
                        </a:rPr>
                        <a:t>Employee Limit</a:t>
                      </a:r>
                      <a:endParaRPr lang="en-US" sz="1600" dirty="0">
                        <a:effectLst/>
                        <a:latin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en-US" sz="1600" u="none" strike="noStrike" dirty="0">
                          <a:effectLst/>
                        </a:rPr>
                        <a:t> </a:t>
                      </a:r>
                      <a:endParaRPr lang="en-US" sz="1600" dirty="0">
                        <a:effectLst/>
                        <a:latin typeface="Calibri" panose="020F0502020204030204" pitchFamily="34" charset="0"/>
                        <a:cs typeface="Times New Roman" panose="02020603050405020304" pitchFamily="18" charset="0"/>
                      </a:endParaRPr>
                    </a:p>
                  </a:txBody>
                  <a:tcPr marL="66675" marR="66675" marT="66675" marB="66675"/>
                </a:tc>
                <a:tc>
                  <a:txBody>
                    <a:bodyPr/>
                    <a:lstStyle/>
                    <a:p>
                      <a:pPr algn="ctr">
                        <a:lnSpc>
                          <a:spcPct val="115000"/>
                        </a:lnSpc>
                        <a:spcAft>
                          <a:spcPts val="0"/>
                        </a:spcAft>
                      </a:pPr>
                      <a:r>
                        <a:rPr lang="en-US" sz="1600" u="sng" dirty="0">
                          <a:effectLst/>
                        </a:rPr>
                        <a:t>Prior 3 Years’ Average Sales</a:t>
                      </a:r>
                      <a:endParaRPr lang="en-US" sz="1600" dirty="0">
                        <a:effectLst/>
                        <a:latin typeface="Calibri" panose="020F0502020204030204" pitchFamily="34" charset="0"/>
                        <a:cs typeface="Times New Roman" panose="02020603050405020304" pitchFamily="18" charset="0"/>
                      </a:endParaRPr>
                    </a:p>
                  </a:txBody>
                  <a:tcPr marL="66675" marR="66675" marT="66675" marB="66675"/>
                </a:tc>
                <a:extLst>
                  <a:ext uri="{0D108BD9-81ED-4DB2-BD59-A6C34878D82A}">
                    <a16:rowId xmlns:a16="http://schemas.microsoft.com/office/drawing/2014/main" val="2338193058"/>
                  </a:ext>
                </a:extLst>
              </a:tr>
              <a:tr h="403368">
                <a:tc>
                  <a:txBody>
                    <a:bodyPr/>
                    <a:lstStyle/>
                    <a:p>
                      <a:pPr>
                        <a:lnSpc>
                          <a:spcPct val="115000"/>
                        </a:lnSpc>
                        <a:spcAft>
                          <a:spcPts val="0"/>
                        </a:spcAft>
                      </a:pPr>
                      <a:r>
                        <a:rPr lang="en-US" sz="1600" dirty="0">
                          <a:effectLst/>
                        </a:rPr>
                        <a:t>Retail</a:t>
                      </a:r>
                      <a:endParaRPr lang="en-US" sz="1600" dirty="0">
                        <a:effectLst/>
                        <a:latin typeface="Calibri" panose="020F0502020204030204" pitchFamily="34" charset="0"/>
                        <a:cs typeface="Times New Roman" panose="02020603050405020304" pitchFamily="18" charset="0"/>
                      </a:endParaRPr>
                    </a:p>
                  </a:txBody>
                  <a:tcPr marL="66675" marR="66675" marT="66675" marB="66675"/>
                </a:tc>
                <a:tc>
                  <a:txBody>
                    <a:bodyPr/>
                    <a:lstStyle/>
                    <a:p>
                      <a:pPr algn="ctr">
                        <a:lnSpc>
                          <a:spcPct val="115000"/>
                        </a:lnSpc>
                        <a:spcAft>
                          <a:spcPts val="0"/>
                        </a:spcAft>
                      </a:pPr>
                      <a:r>
                        <a:rPr lang="en-US" sz="1600" dirty="0">
                          <a:effectLst/>
                        </a:rPr>
                        <a:t>30</a:t>
                      </a:r>
                      <a:endParaRPr lang="en-US" sz="1600" dirty="0">
                        <a:effectLst/>
                        <a:latin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en-US" sz="1600" dirty="0">
                          <a:effectLst/>
                        </a:rPr>
                        <a:t>or</a:t>
                      </a:r>
                      <a:endParaRPr lang="en-US" sz="1600" dirty="0">
                        <a:effectLst/>
                        <a:latin typeface="Calibri" panose="020F0502020204030204" pitchFamily="34" charset="0"/>
                        <a:cs typeface="Times New Roman" panose="02020603050405020304" pitchFamily="18" charset="0"/>
                      </a:endParaRPr>
                    </a:p>
                  </a:txBody>
                  <a:tcPr marL="66675" marR="66675" marT="66675" marB="66675"/>
                </a:tc>
                <a:tc>
                  <a:txBody>
                    <a:bodyPr/>
                    <a:lstStyle/>
                    <a:p>
                      <a:pPr algn="ctr">
                        <a:lnSpc>
                          <a:spcPct val="115000"/>
                        </a:lnSpc>
                        <a:spcAft>
                          <a:spcPts val="0"/>
                        </a:spcAft>
                      </a:pPr>
                      <a:r>
                        <a:rPr lang="en-US" sz="1600" dirty="0">
                          <a:effectLst/>
                        </a:rPr>
                        <a:t>$5,000,000</a:t>
                      </a:r>
                      <a:endParaRPr lang="en-US" sz="1600" dirty="0">
                        <a:effectLst/>
                        <a:latin typeface="Calibri" panose="020F0502020204030204" pitchFamily="34" charset="0"/>
                        <a:cs typeface="Times New Roman" panose="02020603050405020304" pitchFamily="18" charset="0"/>
                      </a:endParaRPr>
                    </a:p>
                  </a:txBody>
                  <a:tcPr marL="66675" marR="66675" marT="66675" marB="66675"/>
                </a:tc>
                <a:extLst>
                  <a:ext uri="{0D108BD9-81ED-4DB2-BD59-A6C34878D82A}">
                    <a16:rowId xmlns:a16="http://schemas.microsoft.com/office/drawing/2014/main" val="18205198"/>
                  </a:ext>
                </a:extLst>
              </a:tr>
              <a:tr h="403368">
                <a:tc>
                  <a:txBody>
                    <a:bodyPr/>
                    <a:lstStyle/>
                    <a:p>
                      <a:pPr>
                        <a:lnSpc>
                          <a:spcPct val="115000"/>
                        </a:lnSpc>
                        <a:spcAft>
                          <a:spcPts val="0"/>
                        </a:spcAft>
                      </a:pPr>
                      <a:r>
                        <a:rPr lang="en-US" sz="1600" dirty="0">
                          <a:effectLst/>
                        </a:rPr>
                        <a:t>Wholesale</a:t>
                      </a:r>
                      <a:endParaRPr lang="en-US" sz="1600" dirty="0">
                        <a:effectLst/>
                        <a:latin typeface="Calibri" panose="020F0502020204030204" pitchFamily="34" charset="0"/>
                        <a:cs typeface="Times New Roman" panose="02020603050405020304" pitchFamily="18" charset="0"/>
                      </a:endParaRPr>
                    </a:p>
                  </a:txBody>
                  <a:tcPr marL="66675" marR="66675" marT="66675" marB="66675"/>
                </a:tc>
                <a:tc>
                  <a:txBody>
                    <a:bodyPr/>
                    <a:lstStyle/>
                    <a:p>
                      <a:pPr algn="ctr">
                        <a:lnSpc>
                          <a:spcPct val="115000"/>
                        </a:lnSpc>
                        <a:spcAft>
                          <a:spcPts val="0"/>
                        </a:spcAft>
                      </a:pPr>
                      <a:r>
                        <a:rPr lang="en-US" sz="1600" dirty="0">
                          <a:effectLst/>
                        </a:rPr>
                        <a:t>30</a:t>
                      </a:r>
                      <a:endParaRPr lang="en-US" sz="1600" dirty="0">
                        <a:effectLst/>
                        <a:latin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en-US" sz="1600" dirty="0">
                          <a:effectLst/>
                        </a:rPr>
                        <a:t>or</a:t>
                      </a:r>
                      <a:endParaRPr lang="en-US" sz="1600" dirty="0">
                        <a:effectLst/>
                        <a:latin typeface="Calibri" panose="020F0502020204030204" pitchFamily="34" charset="0"/>
                        <a:cs typeface="Times New Roman" panose="02020603050405020304" pitchFamily="18" charset="0"/>
                      </a:endParaRPr>
                    </a:p>
                  </a:txBody>
                  <a:tcPr marL="66675" marR="66675" marT="66675" marB="66675"/>
                </a:tc>
                <a:tc>
                  <a:txBody>
                    <a:bodyPr/>
                    <a:lstStyle/>
                    <a:p>
                      <a:pPr algn="ctr">
                        <a:lnSpc>
                          <a:spcPct val="115000"/>
                        </a:lnSpc>
                        <a:spcAft>
                          <a:spcPts val="0"/>
                        </a:spcAft>
                      </a:pPr>
                      <a:r>
                        <a:rPr lang="en-US" sz="1600" dirty="0">
                          <a:effectLst/>
                        </a:rPr>
                        <a:t>$5,000,000</a:t>
                      </a:r>
                      <a:endParaRPr lang="en-US" sz="1600" dirty="0">
                        <a:effectLst/>
                        <a:latin typeface="Calibri" panose="020F0502020204030204" pitchFamily="34" charset="0"/>
                        <a:cs typeface="Times New Roman" panose="02020603050405020304" pitchFamily="18" charset="0"/>
                      </a:endParaRPr>
                    </a:p>
                  </a:txBody>
                  <a:tcPr marL="66675" marR="66675" marT="66675" marB="66675"/>
                </a:tc>
                <a:extLst>
                  <a:ext uri="{0D108BD9-81ED-4DB2-BD59-A6C34878D82A}">
                    <a16:rowId xmlns:a16="http://schemas.microsoft.com/office/drawing/2014/main" val="3342903939"/>
                  </a:ext>
                </a:extLst>
              </a:tr>
              <a:tr h="403368">
                <a:tc>
                  <a:txBody>
                    <a:bodyPr/>
                    <a:lstStyle/>
                    <a:p>
                      <a:pPr>
                        <a:lnSpc>
                          <a:spcPct val="115000"/>
                        </a:lnSpc>
                        <a:spcAft>
                          <a:spcPts val="0"/>
                        </a:spcAft>
                      </a:pPr>
                      <a:r>
                        <a:rPr lang="en-US" sz="1600" dirty="0">
                          <a:effectLst/>
                        </a:rPr>
                        <a:t>Service</a:t>
                      </a:r>
                      <a:endParaRPr lang="en-US" sz="1600" dirty="0">
                        <a:effectLst/>
                        <a:latin typeface="Calibri" panose="020F0502020204030204" pitchFamily="34" charset="0"/>
                        <a:cs typeface="Times New Roman" panose="02020603050405020304" pitchFamily="18" charset="0"/>
                      </a:endParaRPr>
                    </a:p>
                  </a:txBody>
                  <a:tcPr marL="66675" marR="66675" marT="66675" marB="66675"/>
                </a:tc>
                <a:tc>
                  <a:txBody>
                    <a:bodyPr/>
                    <a:lstStyle/>
                    <a:p>
                      <a:pPr algn="ctr">
                        <a:lnSpc>
                          <a:spcPct val="115000"/>
                        </a:lnSpc>
                        <a:spcAft>
                          <a:spcPts val="0"/>
                        </a:spcAft>
                      </a:pPr>
                      <a:r>
                        <a:rPr lang="en-US" sz="1600" dirty="0">
                          <a:effectLst/>
                        </a:rPr>
                        <a:t>50</a:t>
                      </a:r>
                      <a:endParaRPr lang="en-US" sz="1600" dirty="0">
                        <a:effectLst/>
                        <a:latin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en-US" sz="1600" dirty="0">
                          <a:effectLst/>
                        </a:rPr>
                        <a:t>or</a:t>
                      </a:r>
                      <a:endParaRPr lang="en-US" sz="1600" dirty="0">
                        <a:effectLst/>
                        <a:latin typeface="Calibri" panose="020F0502020204030204" pitchFamily="34" charset="0"/>
                        <a:cs typeface="Times New Roman" panose="02020603050405020304" pitchFamily="18" charset="0"/>
                      </a:endParaRPr>
                    </a:p>
                  </a:txBody>
                  <a:tcPr marL="66675" marR="66675" marT="66675" marB="66675"/>
                </a:tc>
                <a:tc>
                  <a:txBody>
                    <a:bodyPr/>
                    <a:lstStyle/>
                    <a:p>
                      <a:pPr algn="ctr">
                        <a:lnSpc>
                          <a:spcPct val="115000"/>
                        </a:lnSpc>
                        <a:spcAft>
                          <a:spcPts val="0"/>
                        </a:spcAft>
                      </a:pPr>
                      <a:r>
                        <a:rPr lang="en-US" sz="1600" dirty="0">
                          <a:effectLst/>
                        </a:rPr>
                        <a:t>$5,000,000</a:t>
                      </a:r>
                      <a:endParaRPr lang="en-US" sz="1600" dirty="0">
                        <a:effectLst/>
                        <a:latin typeface="Calibri" panose="020F0502020204030204" pitchFamily="34" charset="0"/>
                        <a:cs typeface="Times New Roman" panose="02020603050405020304" pitchFamily="18" charset="0"/>
                      </a:endParaRPr>
                    </a:p>
                  </a:txBody>
                  <a:tcPr marL="66675" marR="66675" marT="66675" marB="66675"/>
                </a:tc>
                <a:extLst>
                  <a:ext uri="{0D108BD9-81ED-4DB2-BD59-A6C34878D82A}">
                    <a16:rowId xmlns:a16="http://schemas.microsoft.com/office/drawing/2014/main" val="4228112376"/>
                  </a:ext>
                </a:extLst>
              </a:tr>
              <a:tr h="403368">
                <a:tc>
                  <a:txBody>
                    <a:bodyPr/>
                    <a:lstStyle/>
                    <a:p>
                      <a:pPr>
                        <a:lnSpc>
                          <a:spcPct val="115000"/>
                        </a:lnSpc>
                        <a:spcAft>
                          <a:spcPts val="0"/>
                        </a:spcAft>
                      </a:pPr>
                      <a:r>
                        <a:rPr lang="en-US" sz="1600" dirty="0">
                          <a:effectLst/>
                        </a:rPr>
                        <a:t>Construction</a:t>
                      </a:r>
                      <a:endParaRPr lang="en-US" sz="1600" dirty="0">
                        <a:effectLst/>
                        <a:latin typeface="Calibri" panose="020F0502020204030204" pitchFamily="34" charset="0"/>
                        <a:cs typeface="Times New Roman" panose="02020603050405020304" pitchFamily="18" charset="0"/>
                      </a:endParaRPr>
                    </a:p>
                  </a:txBody>
                  <a:tcPr marL="66675" marR="66675" marT="66675" marB="66675"/>
                </a:tc>
                <a:tc>
                  <a:txBody>
                    <a:bodyPr/>
                    <a:lstStyle/>
                    <a:p>
                      <a:pPr algn="ctr">
                        <a:lnSpc>
                          <a:spcPct val="115000"/>
                        </a:lnSpc>
                        <a:spcAft>
                          <a:spcPts val="0"/>
                        </a:spcAft>
                      </a:pPr>
                      <a:r>
                        <a:rPr lang="en-US" sz="1600" dirty="0">
                          <a:effectLst/>
                        </a:rPr>
                        <a:t>50</a:t>
                      </a:r>
                      <a:endParaRPr lang="en-US" sz="1600" dirty="0">
                        <a:effectLst/>
                        <a:latin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en-US" sz="1600" dirty="0">
                          <a:effectLst/>
                        </a:rPr>
                        <a:t>or</a:t>
                      </a:r>
                      <a:endParaRPr lang="en-US" sz="1600" dirty="0">
                        <a:effectLst/>
                        <a:latin typeface="Calibri" panose="020F0502020204030204" pitchFamily="34" charset="0"/>
                        <a:cs typeface="Times New Roman" panose="02020603050405020304" pitchFamily="18" charset="0"/>
                      </a:endParaRPr>
                    </a:p>
                  </a:txBody>
                  <a:tcPr marL="66675" marR="66675" marT="66675" marB="66675"/>
                </a:tc>
                <a:tc>
                  <a:txBody>
                    <a:bodyPr/>
                    <a:lstStyle/>
                    <a:p>
                      <a:pPr algn="ctr">
                        <a:lnSpc>
                          <a:spcPct val="115000"/>
                        </a:lnSpc>
                        <a:spcAft>
                          <a:spcPts val="0"/>
                        </a:spcAft>
                      </a:pPr>
                      <a:r>
                        <a:rPr lang="en-US" sz="1600" dirty="0">
                          <a:effectLst/>
                        </a:rPr>
                        <a:t>$14,000,00</a:t>
                      </a:r>
                      <a:endParaRPr lang="en-US" sz="1600" dirty="0">
                        <a:effectLst/>
                        <a:latin typeface="Calibri" panose="020F0502020204030204" pitchFamily="34" charset="0"/>
                        <a:cs typeface="Times New Roman" panose="02020603050405020304" pitchFamily="18" charset="0"/>
                      </a:endParaRPr>
                    </a:p>
                  </a:txBody>
                  <a:tcPr marL="66675" marR="66675" marT="66675" marB="66675"/>
                </a:tc>
                <a:extLst>
                  <a:ext uri="{0D108BD9-81ED-4DB2-BD59-A6C34878D82A}">
                    <a16:rowId xmlns:a16="http://schemas.microsoft.com/office/drawing/2014/main" val="4243860990"/>
                  </a:ext>
                </a:extLst>
              </a:tr>
              <a:tr h="462191">
                <a:tc>
                  <a:txBody>
                    <a:bodyPr/>
                    <a:lstStyle/>
                    <a:p>
                      <a:pPr>
                        <a:lnSpc>
                          <a:spcPct val="115000"/>
                        </a:lnSpc>
                        <a:spcAft>
                          <a:spcPts val="0"/>
                        </a:spcAft>
                      </a:pPr>
                      <a:r>
                        <a:rPr lang="en-US" sz="1600" dirty="0">
                          <a:effectLst/>
                        </a:rPr>
                        <a:t>Manufacture</a:t>
                      </a:r>
                      <a:endParaRPr lang="en-US" sz="1600" dirty="0">
                        <a:effectLst/>
                        <a:latin typeface="Calibri" panose="020F0502020204030204" pitchFamily="34" charset="0"/>
                        <a:cs typeface="Times New Roman" panose="02020603050405020304" pitchFamily="18" charset="0"/>
                      </a:endParaRPr>
                    </a:p>
                  </a:txBody>
                  <a:tcPr marL="66675" marR="66675" marT="66675" marB="66675"/>
                </a:tc>
                <a:tc>
                  <a:txBody>
                    <a:bodyPr/>
                    <a:lstStyle/>
                    <a:p>
                      <a:pPr algn="ctr">
                        <a:lnSpc>
                          <a:spcPct val="115000"/>
                        </a:lnSpc>
                        <a:spcAft>
                          <a:spcPts val="0"/>
                        </a:spcAft>
                      </a:pPr>
                      <a:r>
                        <a:rPr lang="en-US" sz="1600" dirty="0">
                          <a:effectLst/>
                        </a:rPr>
                        <a:t>40</a:t>
                      </a:r>
                      <a:endParaRPr lang="en-US" sz="1600" dirty="0">
                        <a:effectLst/>
                        <a:latin typeface="Calibri" panose="020F0502020204030204" pitchFamily="34" charset="0"/>
                        <a:cs typeface="Times New Roman" panose="02020603050405020304" pitchFamily="18" charset="0"/>
                      </a:endParaRPr>
                    </a:p>
                  </a:txBody>
                  <a:tcPr marL="66675" marR="66675" marT="66675" marB="66675"/>
                </a:tc>
                <a:tc>
                  <a:txBody>
                    <a:bodyPr/>
                    <a:lstStyle/>
                    <a:p>
                      <a:pPr>
                        <a:lnSpc>
                          <a:spcPct val="115000"/>
                        </a:lnSpc>
                        <a:spcAft>
                          <a:spcPts val="0"/>
                        </a:spcAft>
                      </a:pPr>
                      <a:r>
                        <a:rPr lang="en-US" sz="1600" dirty="0">
                          <a:effectLst/>
                        </a:rPr>
                        <a:t>or</a:t>
                      </a:r>
                      <a:endParaRPr lang="en-US" sz="1600" dirty="0">
                        <a:effectLst/>
                        <a:latin typeface="Calibri" panose="020F0502020204030204" pitchFamily="34" charset="0"/>
                        <a:cs typeface="Times New Roman" panose="02020603050405020304" pitchFamily="18" charset="0"/>
                      </a:endParaRPr>
                    </a:p>
                  </a:txBody>
                  <a:tcPr marL="66675" marR="66675" marT="66675" marB="66675"/>
                </a:tc>
                <a:tc>
                  <a:txBody>
                    <a:bodyPr/>
                    <a:lstStyle/>
                    <a:p>
                      <a:pPr algn="ctr">
                        <a:lnSpc>
                          <a:spcPct val="115000"/>
                        </a:lnSpc>
                        <a:spcAft>
                          <a:spcPts val="0"/>
                        </a:spcAft>
                      </a:pPr>
                      <a:r>
                        <a:rPr lang="en-US" sz="1600" dirty="0">
                          <a:effectLst/>
                        </a:rPr>
                        <a:t>$14,000,00</a:t>
                      </a:r>
                      <a:endParaRPr lang="en-US" sz="1600" dirty="0">
                        <a:effectLst/>
                        <a:latin typeface="Calibri" panose="020F0502020204030204" pitchFamily="34" charset="0"/>
                        <a:cs typeface="Times New Roman" panose="02020603050405020304" pitchFamily="18" charset="0"/>
                      </a:endParaRPr>
                    </a:p>
                  </a:txBody>
                  <a:tcPr marL="66675" marR="66675" marT="66675" marB="66675"/>
                </a:tc>
                <a:extLst>
                  <a:ext uri="{0D108BD9-81ED-4DB2-BD59-A6C34878D82A}">
                    <a16:rowId xmlns:a16="http://schemas.microsoft.com/office/drawing/2014/main" val="516422455"/>
                  </a:ext>
                </a:extLst>
              </a:tr>
              <a:tr h="499621">
                <a:tc gridSpan="4">
                  <a:txBody>
                    <a:bodyPr/>
                    <a:lstStyle/>
                    <a:p>
                      <a:pPr>
                        <a:lnSpc>
                          <a:spcPct val="115000"/>
                        </a:lnSpc>
                        <a:spcAft>
                          <a:spcPts val="0"/>
                        </a:spcAft>
                      </a:pPr>
                      <a:r>
                        <a:rPr lang="en-US" sz="1600" dirty="0">
                          <a:effectLst/>
                        </a:rPr>
                        <a:t>Source: Montgomery County, Maryland</a:t>
                      </a:r>
                    </a:p>
                  </a:txBody>
                  <a:tcPr marL="66675" marR="66675" marT="66675" marB="66675"/>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69970392"/>
                  </a:ext>
                </a:extLst>
              </a:tr>
            </a:tbl>
          </a:graphicData>
        </a:graphic>
      </p:graphicFrame>
    </p:spTree>
    <p:extLst>
      <p:ext uri="{BB962C8B-B14F-4D97-AF65-F5344CB8AC3E}">
        <p14:creationId xmlns:p14="http://schemas.microsoft.com/office/powerpoint/2010/main" val="387862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Facet">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1125</TotalTime>
  <Words>1943</Words>
  <Application>Microsoft Office PowerPoint</Application>
  <PresentationFormat>Widescreen</PresentationFormat>
  <Paragraphs>215</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Garamond</vt:lpstr>
      <vt:lpstr>Times New Roman</vt:lpstr>
      <vt:lpstr>Trebuchet MS</vt:lpstr>
      <vt:lpstr>Wingdings 3</vt:lpstr>
      <vt:lpstr>Facet</vt:lpstr>
      <vt:lpstr>Small Business                               as a Vulnerable Population </vt:lpstr>
      <vt:lpstr>PowerPoint Presentation</vt:lpstr>
      <vt:lpstr>PowerPoint Presentation</vt:lpstr>
      <vt:lpstr>Importance of Small Business</vt:lpstr>
      <vt:lpstr>Small Business and the EM Literature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and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Business as Vulnerable Population</dc:title>
  <dc:creator>MARK Landahl</dc:creator>
  <cp:lastModifiedBy>MARK Landahl</cp:lastModifiedBy>
  <cp:revision>95</cp:revision>
  <dcterms:created xsi:type="dcterms:W3CDTF">2016-10-19T16:53:10Z</dcterms:created>
  <dcterms:modified xsi:type="dcterms:W3CDTF">2017-11-16T00:39:38Z</dcterms:modified>
</cp:coreProperties>
</file>